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430" r:id="rId3"/>
    <p:sldId id="400" r:id="rId4"/>
    <p:sldId id="457" r:id="rId5"/>
    <p:sldId id="464" r:id="rId6"/>
    <p:sldId id="475" r:id="rId7"/>
    <p:sldId id="469" r:id="rId8"/>
    <p:sldId id="421" r:id="rId9"/>
    <p:sldId id="407" r:id="rId10"/>
    <p:sldId id="467" r:id="rId11"/>
    <p:sldId id="427" r:id="rId12"/>
    <p:sldId id="479" r:id="rId13"/>
    <p:sldId id="480" r:id="rId14"/>
    <p:sldId id="260" r:id="rId15"/>
  </p:sldIdLst>
  <p:sldSz cx="10045700" cy="6858000"/>
  <p:notesSz cx="6858000" cy="9144000"/>
  <p:defaultTextStyle>
    <a:defPPr>
      <a:defRPr lang="ko-KR"/>
    </a:defPPr>
    <a:lvl1pPr algn="l" rtl="0" eaLnBrk="0" fontAlgn="base" hangingPunct="0">
      <a:spcBef>
        <a:spcPct val="0"/>
      </a:spcBef>
      <a:spcAft>
        <a:spcPct val="0"/>
      </a:spcAft>
      <a:defRPr kumimoji="1" kern="1200">
        <a:solidFill>
          <a:schemeClr val="tx1"/>
        </a:solidFill>
        <a:latin typeface="굴림" charset="-127"/>
        <a:ea typeface="굴림" charset="-127"/>
        <a:cs typeface="+mn-cs"/>
      </a:defRPr>
    </a:lvl1pPr>
    <a:lvl2pPr marL="457200" algn="l" rtl="0" eaLnBrk="0" fontAlgn="base" hangingPunct="0">
      <a:spcBef>
        <a:spcPct val="0"/>
      </a:spcBef>
      <a:spcAft>
        <a:spcPct val="0"/>
      </a:spcAft>
      <a:defRPr kumimoji="1" kern="1200">
        <a:solidFill>
          <a:schemeClr val="tx1"/>
        </a:solidFill>
        <a:latin typeface="굴림" charset="-127"/>
        <a:ea typeface="굴림" charset="-127"/>
        <a:cs typeface="+mn-cs"/>
      </a:defRPr>
    </a:lvl2pPr>
    <a:lvl3pPr marL="914400" algn="l" rtl="0" eaLnBrk="0" fontAlgn="base" hangingPunct="0">
      <a:spcBef>
        <a:spcPct val="0"/>
      </a:spcBef>
      <a:spcAft>
        <a:spcPct val="0"/>
      </a:spcAft>
      <a:defRPr kumimoji="1" kern="1200">
        <a:solidFill>
          <a:schemeClr val="tx1"/>
        </a:solidFill>
        <a:latin typeface="굴림" charset="-127"/>
        <a:ea typeface="굴림" charset="-127"/>
        <a:cs typeface="+mn-cs"/>
      </a:defRPr>
    </a:lvl3pPr>
    <a:lvl4pPr marL="1371600" algn="l" rtl="0" eaLnBrk="0" fontAlgn="base" hangingPunct="0">
      <a:spcBef>
        <a:spcPct val="0"/>
      </a:spcBef>
      <a:spcAft>
        <a:spcPct val="0"/>
      </a:spcAft>
      <a:defRPr kumimoji="1" kern="1200">
        <a:solidFill>
          <a:schemeClr val="tx1"/>
        </a:solidFill>
        <a:latin typeface="굴림" charset="-127"/>
        <a:ea typeface="굴림" charset="-127"/>
        <a:cs typeface="+mn-cs"/>
      </a:defRPr>
    </a:lvl4pPr>
    <a:lvl5pPr marL="1828800" algn="l" rtl="0" eaLnBrk="0" fontAlgn="base" hangingPunct="0">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a:srgbClr val="E60012"/>
    <a:srgbClr val="2A8B25"/>
    <a:srgbClr val="0000FF"/>
    <a:srgbClr val="00FF00"/>
    <a:srgbClr val="076661"/>
    <a:srgbClr val="FF0066"/>
    <a:srgbClr val="00CBEC"/>
    <a:srgbClr val="33CCCC"/>
    <a:srgbClr val="88D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11" autoAdjust="0"/>
    <p:restoredTop sz="96370" autoAdjust="0"/>
  </p:normalViewPr>
  <p:slideViewPr>
    <p:cSldViewPr>
      <p:cViewPr>
        <p:scale>
          <a:sx n="110" d="100"/>
          <a:sy n="110" d="100"/>
        </p:scale>
        <p:origin x="780" y="-30"/>
      </p:cViewPr>
      <p:guideLst>
        <p:guide orient="horz" pos="2160"/>
        <p:guide pos="2880"/>
        <p:guide pos="3164"/>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2E99B3-104C-4E52-BA2C-33AA32C0F24E}" type="datetimeFigureOut">
              <a:rPr lang="ko-KR" altLang="en-US" smtClean="0"/>
              <a:t>2022-09-18</a:t>
            </a:fld>
            <a:endParaRPr lang="ko-KR" altLang="en-US"/>
          </a:p>
        </p:txBody>
      </p:sp>
      <p:sp>
        <p:nvSpPr>
          <p:cNvPr id="4" name="슬라이드 이미지 개체 틀 3"/>
          <p:cNvSpPr>
            <a:spLocks noGrp="1" noRot="1" noChangeAspect="1"/>
          </p:cNvSpPr>
          <p:nvPr>
            <p:ph type="sldImg" idx="2"/>
          </p:nvPr>
        </p:nvSpPr>
        <p:spPr>
          <a:xfrm>
            <a:off x="917575" y="685800"/>
            <a:ext cx="502285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196930-E013-4E69-8420-19B53752D86B}" type="slidenum">
              <a:rPr lang="ko-KR" altLang="en-US" smtClean="0"/>
              <a:t>‹#›</a:t>
            </a:fld>
            <a:endParaRPr lang="ko-KR" altLang="en-US"/>
          </a:p>
        </p:txBody>
      </p:sp>
    </p:spTree>
    <p:extLst>
      <p:ext uri="{BB962C8B-B14F-4D97-AF65-F5344CB8AC3E}">
        <p14:creationId xmlns:p14="http://schemas.microsoft.com/office/powerpoint/2010/main" val="1466300310"/>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7575" y="685800"/>
            <a:ext cx="5022850" cy="34290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6196930-E013-4E69-8420-19B53752D86B}" type="slidenum">
              <a:rPr lang="ko-KR" altLang="en-US" smtClean="0"/>
              <a:t>2</a:t>
            </a:fld>
            <a:endParaRPr lang="ko-KR" altLang="en-US"/>
          </a:p>
        </p:txBody>
      </p:sp>
    </p:spTree>
    <p:extLst>
      <p:ext uri="{BB962C8B-B14F-4D97-AF65-F5344CB8AC3E}">
        <p14:creationId xmlns:p14="http://schemas.microsoft.com/office/powerpoint/2010/main" val="3198971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7575" y="685800"/>
            <a:ext cx="5022850" cy="34290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6196930-E013-4E69-8420-19B53752D86B}" type="slidenum">
              <a:rPr lang="ko-KR" altLang="en-US" smtClean="0"/>
              <a:t>13</a:t>
            </a:fld>
            <a:endParaRPr lang="ko-KR" altLang="en-US"/>
          </a:p>
        </p:txBody>
      </p:sp>
    </p:spTree>
    <p:extLst>
      <p:ext uri="{BB962C8B-B14F-4D97-AF65-F5344CB8AC3E}">
        <p14:creationId xmlns:p14="http://schemas.microsoft.com/office/powerpoint/2010/main" val="3247221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7575" y="685800"/>
            <a:ext cx="5022850" cy="3429000"/>
          </a:xfrm>
        </p:spPr>
      </p:sp>
      <p:sp>
        <p:nvSpPr>
          <p:cNvPr id="3" name="슬라이드 노트 개체 틀 2"/>
          <p:cNvSpPr>
            <a:spLocks noGrp="1"/>
          </p:cNvSpPr>
          <p:nvPr>
            <p:ph type="body" idx="1"/>
          </p:nvPr>
        </p:nvSpPr>
        <p:spPr/>
        <p:txBody>
          <a:bodyPr/>
          <a:lstStyle/>
          <a:p>
            <a:pPr marL="171450" indent="-171450" eaLnBrk="1" hangingPunct="1">
              <a:buFont typeface="Arial" panose="020B0604020202020204" pitchFamily="34" charset="0"/>
              <a:buChar char="•"/>
            </a:pPr>
            <a:r>
              <a:rPr lang="en-US" altLang="ko-KR" dirty="0"/>
              <a:t>Airborne measurement platform has been established for regular observations with scientific purpose over South Korea since 2018. </a:t>
            </a:r>
          </a:p>
          <a:p>
            <a:pPr marL="171450" indent="-171450" eaLnBrk="1" hangingPunct="1">
              <a:buFont typeface="Arial" panose="020B0604020202020204" pitchFamily="34" charset="0"/>
              <a:buChar char="•"/>
            </a:pPr>
            <a:r>
              <a:rPr lang="en-US" altLang="ko-KR" dirty="0"/>
              <a:t>We use an King Air 350, made by Beechcraft.  It has a ceiling of 9.6km,</a:t>
            </a:r>
            <a:r>
              <a:rPr lang="ko-KR" altLang="en-US" dirty="0"/>
              <a:t> </a:t>
            </a:r>
            <a:r>
              <a:rPr lang="en-US" altLang="ko-KR" dirty="0"/>
              <a:t>speed 70-120 m/s, flying maximally 5.5 hours with payload, there are five seats, two for pilot, two for payload operator, one for scientist to manage the science missions.</a:t>
            </a:r>
          </a:p>
          <a:p>
            <a:pPr marL="171450" indent="-171450" eaLnBrk="1" hangingPunct="1">
              <a:buFont typeface="Arial" panose="020B0604020202020204" pitchFamily="34" charset="0"/>
              <a:buChar char="•"/>
            </a:pPr>
            <a:r>
              <a:rPr lang="en-US" altLang="ko-KR" dirty="0"/>
              <a:t>The inlets delivering external air to instrumentation are mounted through an aluminum plate that replaces the first window on the fuselage of the aircraft. One for CRDS, a greenhouse gas analyzer, another's for gas analyzer, ozone, </a:t>
            </a:r>
            <a:r>
              <a:rPr lang="en-US" altLang="ko-KR" b="0" i="0" dirty="0">
                <a:solidFill>
                  <a:srgbClr val="4D5156"/>
                </a:solidFill>
                <a:effectLst/>
                <a:latin typeface="Apple SD Gothic Neo"/>
              </a:rPr>
              <a:t>sulfur dioxide</a:t>
            </a:r>
            <a:r>
              <a:rPr lang="en-US" altLang="ko-KR" dirty="0"/>
              <a:t>, </a:t>
            </a:r>
            <a:r>
              <a:rPr lang="en-US" altLang="ko-KR" b="0" i="0" dirty="0">
                <a:solidFill>
                  <a:srgbClr val="4D5156"/>
                </a:solidFill>
                <a:effectLst/>
                <a:latin typeface="Apple SD Gothic Neo"/>
              </a:rPr>
              <a:t>oxides of nitrogen</a:t>
            </a:r>
            <a:r>
              <a:rPr lang="en-US" altLang="ko-KR" dirty="0"/>
              <a:t> so on.</a:t>
            </a:r>
          </a:p>
          <a:p>
            <a:endParaRPr lang="ko-KR" altLang="en-US" dirty="0"/>
          </a:p>
        </p:txBody>
      </p:sp>
      <p:sp>
        <p:nvSpPr>
          <p:cNvPr id="4" name="슬라이드 번호 개체 틀 3"/>
          <p:cNvSpPr>
            <a:spLocks noGrp="1"/>
          </p:cNvSpPr>
          <p:nvPr>
            <p:ph type="sldNum" sz="quarter" idx="5"/>
          </p:nvPr>
        </p:nvSpPr>
        <p:spPr/>
        <p:txBody>
          <a:bodyPr/>
          <a:lstStyle/>
          <a:p>
            <a:fld id="{76196930-E013-4E69-8420-19B53752D86B}" type="slidenum">
              <a:rPr lang="ko-KR" altLang="en-US" smtClean="0"/>
              <a:t>4</a:t>
            </a:fld>
            <a:endParaRPr lang="ko-KR" altLang="en-US"/>
          </a:p>
        </p:txBody>
      </p:sp>
    </p:spTree>
    <p:extLst>
      <p:ext uri="{BB962C8B-B14F-4D97-AF65-F5344CB8AC3E}">
        <p14:creationId xmlns:p14="http://schemas.microsoft.com/office/powerpoint/2010/main" val="217007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7575" y="685800"/>
            <a:ext cx="5022850" cy="34290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6196930-E013-4E69-8420-19B53752D86B}" type="slidenum">
              <a:rPr lang="ko-KR" altLang="en-US" smtClean="0"/>
              <a:t>5</a:t>
            </a:fld>
            <a:endParaRPr lang="ko-KR" altLang="en-US"/>
          </a:p>
        </p:txBody>
      </p:sp>
    </p:spTree>
    <p:extLst>
      <p:ext uri="{BB962C8B-B14F-4D97-AF65-F5344CB8AC3E}">
        <p14:creationId xmlns:p14="http://schemas.microsoft.com/office/powerpoint/2010/main" val="2836378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7575" y="685800"/>
            <a:ext cx="5022850" cy="34290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6196930-E013-4E69-8420-19B53752D86B}" type="slidenum">
              <a:rPr lang="ko-KR" altLang="en-US" smtClean="0"/>
              <a:t>6</a:t>
            </a:fld>
            <a:endParaRPr lang="ko-KR" altLang="en-US"/>
          </a:p>
        </p:txBody>
      </p:sp>
    </p:spTree>
    <p:extLst>
      <p:ext uri="{BB962C8B-B14F-4D97-AF65-F5344CB8AC3E}">
        <p14:creationId xmlns:p14="http://schemas.microsoft.com/office/powerpoint/2010/main" val="2836378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6196930-E013-4E69-8420-19B53752D86B}" type="slidenum">
              <a:rPr lang="ko-KR" altLang="en-US" smtClean="0"/>
              <a:t>7</a:t>
            </a:fld>
            <a:endParaRPr lang="ko-KR" altLang="en-US"/>
          </a:p>
        </p:txBody>
      </p:sp>
    </p:spTree>
    <p:extLst>
      <p:ext uri="{BB962C8B-B14F-4D97-AF65-F5344CB8AC3E}">
        <p14:creationId xmlns:p14="http://schemas.microsoft.com/office/powerpoint/2010/main" val="4207322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7575" y="685800"/>
            <a:ext cx="5022850" cy="34290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6196930-E013-4E69-8420-19B53752D86B}" type="slidenum">
              <a:rPr lang="ko-KR" altLang="en-US" smtClean="0"/>
              <a:t>9</a:t>
            </a:fld>
            <a:endParaRPr lang="ko-KR" altLang="en-US"/>
          </a:p>
        </p:txBody>
      </p:sp>
    </p:spTree>
    <p:extLst>
      <p:ext uri="{BB962C8B-B14F-4D97-AF65-F5344CB8AC3E}">
        <p14:creationId xmlns:p14="http://schemas.microsoft.com/office/powerpoint/2010/main" val="186277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7575" y="685800"/>
            <a:ext cx="5022850" cy="34290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6196930-E013-4E69-8420-19B53752D86B}" type="slidenum">
              <a:rPr lang="ko-KR" altLang="en-US" smtClean="0"/>
              <a:t>10</a:t>
            </a:fld>
            <a:endParaRPr lang="ko-KR" altLang="en-US"/>
          </a:p>
        </p:txBody>
      </p:sp>
    </p:spTree>
    <p:extLst>
      <p:ext uri="{BB962C8B-B14F-4D97-AF65-F5344CB8AC3E}">
        <p14:creationId xmlns:p14="http://schemas.microsoft.com/office/powerpoint/2010/main" val="1119005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7575" y="685800"/>
            <a:ext cx="5022850" cy="34290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6196930-E013-4E69-8420-19B53752D86B}" type="slidenum">
              <a:rPr lang="ko-KR" altLang="en-US" smtClean="0"/>
              <a:t>11</a:t>
            </a:fld>
            <a:endParaRPr lang="ko-KR" altLang="en-US"/>
          </a:p>
        </p:txBody>
      </p:sp>
    </p:spTree>
    <p:extLst>
      <p:ext uri="{BB962C8B-B14F-4D97-AF65-F5344CB8AC3E}">
        <p14:creationId xmlns:p14="http://schemas.microsoft.com/office/powerpoint/2010/main" val="3110378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7575" y="685800"/>
            <a:ext cx="5022850" cy="34290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6196930-E013-4E69-8420-19B53752D86B}" type="slidenum">
              <a:rPr lang="ko-KR" altLang="en-US" smtClean="0"/>
              <a:t>12</a:t>
            </a:fld>
            <a:endParaRPr lang="ko-KR" altLang="en-US"/>
          </a:p>
        </p:txBody>
      </p:sp>
    </p:spTree>
    <p:extLst>
      <p:ext uri="{BB962C8B-B14F-4D97-AF65-F5344CB8AC3E}">
        <p14:creationId xmlns:p14="http://schemas.microsoft.com/office/powerpoint/2010/main" val="142955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753428" y="2130426"/>
            <a:ext cx="8538845" cy="1470025"/>
          </a:xfrm>
        </p:spPr>
        <p:txBody>
          <a:bodyPr/>
          <a:lstStyle/>
          <a:p>
            <a:r>
              <a:rPr lang="ko-KR" altLang="en-US"/>
              <a:t>마스터 제목 스타일 편집</a:t>
            </a:r>
          </a:p>
        </p:txBody>
      </p:sp>
      <p:sp>
        <p:nvSpPr>
          <p:cNvPr id="3" name="부제목 2"/>
          <p:cNvSpPr>
            <a:spLocks noGrp="1"/>
          </p:cNvSpPr>
          <p:nvPr>
            <p:ph type="subTitle" idx="1"/>
          </p:nvPr>
        </p:nvSpPr>
        <p:spPr>
          <a:xfrm>
            <a:off x="1506855" y="3886200"/>
            <a:ext cx="703199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lvl1pPr>
              <a:defRPr/>
            </a:lvl1pPr>
          </a:lstStyle>
          <a:p>
            <a:pPr>
              <a:defRPr/>
            </a:pPr>
            <a:fld id="{83948975-7124-48DE-AF23-7F4B2C9F364A}" type="datetimeFigureOut">
              <a:rPr lang="ko-KR" altLang="en-US" smtClean="0"/>
              <a:pPr>
                <a:defRPr/>
              </a:pPr>
              <a:t>2022-09-18</a:t>
            </a:fld>
            <a:endParaRPr lang="ko-KR" altLang="en-US" dirty="0"/>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fld id="{52D62393-28F3-4E24-8B18-ED260A78F9DC}" type="slidenum">
              <a:rPr lang="ko-KR" altLang="en-US" smtClean="0"/>
              <a:pPr/>
              <a:t>‹#›</a:t>
            </a:fld>
            <a:endParaRPr lang="ko-KR" altLang="en-US"/>
          </a:p>
        </p:txBody>
      </p:sp>
    </p:spTree>
    <p:extLst>
      <p:ext uri="{BB962C8B-B14F-4D97-AF65-F5344CB8AC3E}">
        <p14:creationId xmlns:p14="http://schemas.microsoft.com/office/powerpoint/2010/main" val="2631504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lvl1pPr>
              <a:defRPr/>
            </a:lvl1pPr>
          </a:lstStyle>
          <a:p>
            <a:pPr>
              <a:defRPr/>
            </a:pPr>
            <a:fld id="{11FBBCED-6C65-429C-AD72-F08BAA177F49}" type="datetimeFigureOut">
              <a:rPr lang="ko-KR" altLang="en-US" smtClean="0"/>
              <a:pPr>
                <a:defRPr/>
              </a:pPr>
              <a:t>2022-09-18</a:t>
            </a:fld>
            <a:endParaRPr lang="ko-KR" altLang="en-US" dirty="0"/>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fld id="{365CABE7-20BC-447C-BB55-C1661470E119}" type="slidenum">
              <a:rPr lang="ko-KR" altLang="en-US" smtClean="0"/>
              <a:pPr/>
              <a:t>‹#›</a:t>
            </a:fld>
            <a:endParaRPr lang="ko-KR" altLang="en-US"/>
          </a:p>
        </p:txBody>
      </p:sp>
    </p:spTree>
    <p:extLst>
      <p:ext uri="{BB962C8B-B14F-4D97-AF65-F5344CB8AC3E}">
        <p14:creationId xmlns:p14="http://schemas.microsoft.com/office/powerpoint/2010/main" val="2610285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7283132" y="274639"/>
            <a:ext cx="2260283" cy="5851525"/>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502285" y="274639"/>
            <a:ext cx="6613419"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lvl1pPr>
              <a:defRPr/>
            </a:lvl1pPr>
          </a:lstStyle>
          <a:p>
            <a:pPr>
              <a:defRPr/>
            </a:pPr>
            <a:fld id="{FCB161CB-C53E-4C70-AC99-2DECA60AE5E4}" type="datetimeFigureOut">
              <a:rPr lang="ko-KR" altLang="en-US" smtClean="0"/>
              <a:pPr>
                <a:defRPr/>
              </a:pPr>
              <a:t>2022-09-18</a:t>
            </a:fld>
            <a:endParaRPr lang="ko-KR" altLang="en-US" dirty="0"/>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fld id="{5E433155-F647-4DF6-B742-A9732D32827D}" type="slidenum">
              <a:rPr lang="ko-KR" altLang="en-US" smtClean="0"/>
              <a:pPr/>
              <a:t>‹#›</a:t>
            </a:fld>
            <a:endParaRPr lang="ko-KR" altLang="en-US"/>
          </a:p>
        </p:txBody>
      </p:sp>
    </p:spTree>
    <p:extLst>
      <p:ext uri="{BB962C8B-B14F-4D97-AF65-F5344CB8AC3E}">
        <p14:creationId xmlns:p14="http://schemas.microsoft.com/office/powerpoint/2010/main" val="660110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제목 및 내용">
    <p:spTree>
      <p:nvGrpSpPr>
        <p:cNvPr id="1" name=""/>
        <p:cNvGrpSpPr/>
        <p:nvPr/>
      </p:nvGrpSpPr>
      <p:grpSpPr>
        <a:xfrm>
          <a:off x="0" y="0"/>
          <a:ext cx="0" cy="0"/>
          <a:chOff x="0" y="0"/>
          <a:chExt cx="0" cy="0"/>
        </a:xfrm>
      </p:grpSpPr>
      <p:sp>
        <p:nvSpPr>
          <p:cNvPr id="4" name="날짜 개체 틀 3"/>
          <p:cNvSpPr>
            <a:spLocks noGrp="1"/>
          </p:cNvSpPr>
          <p:nvPr>
            <p:ph type="dt" sz="half" idx="10"/>
          </p:nvPr>
        </p:nvSpPr>
        <p:spPr/>
        <p:txBody>
          <a:bodyPr/>
          <a:lstStyle/>
          <a:p>
            <a:fld id="{7446512A-78E7-425D-949A-2FFD55107E2B}" type="datetimeFigureOut">
              <a:rPr lang="ko-KR" altLang="en-US" smtClean="0"/>
              <a:t>2022-09-18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3394826-6C71-4911-AC4F-A12DE09AD08D}" type="slidenum">
              <a:rPr lang="ko-KR" altLang="en-US" smtClean="0"/>
              <a:t>‹#›</a:t>
            </a:fld>
            <a:endParaRPr lang="ko-KR" altLang="en-US"/>
          </a:p>
        </p:txBody>
      </p:sp>
      <p:sp>
        <p:nvSpPr>
          <p:cNvPr id="7" name="순서도: 처리 6"/>
          <p:cNvSpPr/>
          <p:nvPr userDrawn="1"/>
        </p:nvSpPr>
        <p:spPr>
          <a:xfrm>
            <a:off x="0" y="1"/>
            <a:ext cx="10045700" cy="692695"/>
          </a:xfrm>
          <a:prstGeom prst="flowChartProcess">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순서도: 처리 8"/>
          <p:cNvSpPr/>
          <p:nvPr userDrawn="1"/>
        </p:nvSpPr>
        <p:spPr>
          <a:xfrm>
            <a:off x="0" y="208132"/>
            <a:ext cx="513649" cy="267688"/>
          </a:xfrm>
          <a:prstGeom prst="flowChartProcess">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2">
                  <a:lumMod val="75000"/>
                </a:schemeClr>
              </a:solidFill>
            </a:endParaRPr>
          </a:p>
        </p:txBody>
      </p:sp>
      <p:sp>
        <p:nvSpPr>
          <p:cNvPr id="2" name="제목 1"/>
          <p:cNvSpPr>
            <a:spLocks noGrp="1"/>
          </p:cNvSpPr>
          <p:nvPr>
            <p:ph type="title"/>
          </p:nvPr>
        </p:nvSpPr>
        <p:spPr>
          <a:xfrm>
            <a:off x="529800" y="101315"/>
            <a:ext cx="7131155" cy="490066"/>
          </a:xfrm>
        </p:spPr>
        <p:txBody>
          <a:bodyPr>
            <a:normAutofit/>
          </a:bodyPr>
          <a:lstStyle>
            <a:lvl1pPr algn="l">
              <a:defRPr sz="1800" b="1">
                <a:solidFill>
                  <a:srgbClr val="002060"/>
                </a:solidFill>
              </a:defRPr>
            </a:lvl1pPr>
          </a:lstStyle>
          <a:p>
            <a:r>
              <a:rPr lang="ko-KR" altLang="en-US" dirty="0"/>
              <a:t>마스터 제목 스타일 편집</a:t>
            </a:r>
          </a:p>
        </p:txBody>
      </p:sp>
    </p:spTree>
    <p:extLst>
      <p:ext uri="{BB962C8B-B14F-4D97-AF65-F5344CB8AC3E}">
        <p14:creationId xmlns:p14="http://schemas.microsoft.com/office/powerpoint/2010/main" val="87060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내용">
    <p:spTree>
      <p:nvGrpSpPr>
        <p:cNvPr id="1" name=""/>
        <p:cNvGrpSpPr/>
        <p:nvPr/>
      </p:nvGrpSpPr>
      <p:grpSpPr>
        <a:xfrm>
          <a:off x="0" y="0"/>
          <a:ext cx="0" cy="0"/>
          <a:chOff x="0" y="0"/>
          <a:chExt cx="0" cy="0"/>
        </a:xfrm>
      </p:grpSpPr>
      <p:sp>
        <p:nvSpPr>
          <p:cNvPr id="2" name="내용 개체 틀 1"/>
          <p:cNvSpPr>
            <a:spLocks noGrp="1"/>
          </p:cNvSpPr>
          <p:nvPr>
            <p:ph/>
          </p:nvPr>
        </p:nvSpPr>
        <p:spPr>
          <a:xfrm>
            <a:off x="502285" y="274639"/>
            <a:ext cx="9041130" cy="5851525"/>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6"/>
          <p:cNvSpPr>
            <a:spLocks noGrp="1" noChangeArrowheads="1"/>
          </p:cNvSpPr>
          <p:nvPr>
            <p:ph type="sldNum" sz="quarter" idx="12"/>
          </p:nvPr>
        </p:nvSpPr>
        <p:spPr>
          <a:ln/>
        </p:spPr>
        <p:txBody>
          <a:bodyPr/>
          <a:lstStyle>
            <a:lvl1pPr>
              <a:defRPr/>
            </a:lvl1pPr>
          </a:lstStyle>
          <a:p>
            <a:pPr>
              <a:defRPr/>
            </a:pPr>
            <a:fld id="{4D3B7FE6-C2B0-48A0-ACE6-350693D21937}" type="slidenum">
              <a:rPr lang="en-US" altLang="ko-KR"/>
              <a:pPr>
                <a:defRPr/>
              </a:pPr>
              <a:t>‹#›</a:t>
            </a:fld>
            <a:endParaRPr lang="en-US" altLang="ko-KR"/>
          </a:p>
        </p:txBody>
      </p:sp>
    </p:spTree>
    <p:extLst>
      <p:ext uri="{BB962C8B-B14F-4D97-AF65-F5344CB8AC3E}">
        <p14:creationId xmlns:p14="http://schemas.microsoft.com/office/powerpoint/2010/main" val="70354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cSld name="제목, 텍스트 및 차트">
    <p:spTree>
      <p:nvGrpSpPr>
        <p:cNvPr id="1" name=""/>
        <p:cNvGrpSpPr/>
        <p:nvPr/>
      </p:nvGrpSpPr>
      <p:grpSpPr>
        <a:xfrm>
          <a:off x="0" y="0"/>
          <a:ext cx="0" cy="0"/>
          <a:chOff x="0" y="0"/>
          <a:chExt cx="0" cy="0"/>
        </a:xfrm>
      </p:grpSpPr>
      <p:sp>
        <p:nvSpPr>
          <p:cNvPr id="2" name="제목 1"/>
          <p:cNvSpPr>
            <a:spLocks noGrp="1"/>
          </p:cNvSpPr>
          <p:nvPr>
            <p:ph type="title"/>
          </p:nvPr>
        </p:nvSpPr>
        <p:spPr>
          <a:xfrm>
            <a:off x="502285" y="274639"/>
            <a:ext cx="8317352" cy="922337"/>
          </a:xfrm>
        </p:spPr>
        <p:txBody>
          <a:bodyPr/>
          <a:lstStyle/>
          <a:p>
            <a:r>
              <a:rPr lang="ko-KR" altLang="en-US"/>
              <a:t>마스터 제목 스타일 편집</a:t>
            </a:r>
          </a:p>
        </p:txBody>
      </p:sp>
      <p:sp>
        <p:nvSpPr>
          <p:cNvPr id="3" name="텍스트 개체 틀 2"/>
          <p:cNvSpPr>
            <a:spLocks noGrp="1"/>
          </p:cNvSpPr>
          <p:nvPr>
            <p:ph type="body" sz="half" idx="1"/>
          </p:nvPr>
        </p:nvSpPr>
        <p:spPr>
          <a:xfrm>
            <a:off x="502285" y="1412876"/>
            <a:ext cx="4436851" cy="4968875"/>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차트 개체 틀 3"/>
          <p:cNvSpPr>
            <a:spLocks noGrp="1"/>
          </p:cNvSpPr>
          <p:nvPr>
            <p:ph type="chart" sz="half" idx="2"/>
          </p:nvPr>
        </p:nvSpPr>
        <p:spPr>
          <a:xfrm>
            <a:off x="5106564" y="1412876"/>
            <a:ext cx="4436851" cy="4968875"/>
          </a:xfrm>
        </p:spPr>
        <p:txBody>
          <a:bodyPr/>
          <a:lstStyle/>
          <a:p>
            <a:pPr lvl="0"/>
            <a:endParaRPr lang="ko-KR" altLang="en-US" noProof="0"/>
          </a:p>
        </p:txBody>
      </p:sp>
      <p:sp>
        <p:nvSpPr>
          <p:cNvPr id="5" name="날짜 개체 틀 4"/>
          <p:cNvSpPr>
            <a:spLocks noGrp="1"/>
          </p:cNvSpPr>
          <p:nvPr>
            <p:ph type="dt" sz="half" idx="10"/>
          </p:nvPr>
        </p:nvSpPr>
        <p:spPr>
          <a:xfrm>
            <a:off x="8899863" y="620713"/>
            <a:ext cx="1027242" cy="196850"/>
          </a:xfrm>
        </p:spPr>
        <p:txBody>
          <a:bodyPr/>
          <a:lstStyle>
            <a:lvl1pPr>
              <a:defRPr/>
            </a:lvl1pPr>
          </a:lstStyle>
          <a:p>
            <a:pPr>
              <a:defRPr/>
            </a:pPr>
            <a:fld id="{631D1313-0329-413B-B02A-D660ADB51831}" type="datetime1">
              <a:rPr lang="ko-KR" altLang="en-US"/>
              <a:pPr>
                <a:defRPr/>
              </a:pPr>
              <a:t>2022-09-18</a:t>
            </a:fld>
            <a:endParaRPr lang="en-US" altLang="ko-KR"/>
          </a:p>
        </p:txBody>
      </p:sp>
      <p:sp>
        <p:nvSpPr>
          <p:cNvPr id="6" name="슬라이드 번호 개체 틀 5"/>
          <p:cNvSpPr>
            <a:spLocks noGrp="1"/>
          </p:cNvSpPr>
          <p:nvPr>
            <p:ph type="sldNum" sz="quarter" idx="11"/>
          </p:nvPr>
        </p:nvSpPr>
        <p:spPr>
          <a:xfrm>
            <a:off x="8899863" y="1000125"/>
            <a:ext cx="1027242" cy="196850"/>
          </a:xfrm>
        </p:spPr>
        <p:txBody>
          <a:bodyPr/>
          <a:lstStyle>
            <a:lvl1pPr>
              <a:defRPr/>
            </a:lvl1pPr>
          </a:lstStyle>
          <a:p>
            <a:pPr>
              <a:defRPr/>
            </a:pPr>
            <a:fld id="{CDDC6638-A3DD-4777-A193-09EED830F6D7}" type="slidenum">
              <a:rPr lang="en-US" altLang="ko-KR"/>
              <a:pPr>
                <a:defRPr/>
              </a:pPr>
              <a:t>‹#›</a:t>
            </a:fld>
            <a:endParaRPr lang="en-US" altLang="ko-KR"/>
          </a:p>
        </p:txBody>
      </p:sp>
      <p:sp>
        <p:nvSpPr>
          <p:cNvPr id="7" name="Rectangle 5"/>
          <p:cNvSpPr>
            <a:spLocks noGrp="1" noChangeArrowheads="1"/>
          </p:cNvSpPr>
          <p:nvPr>
            <p:ph type="ftr" sz="quarter" idx="12"/>
          </p:nvPr>
        </p:nvSpPr>
        <p:spPr>
          <a:xfrm>
            <a:off x="3432281" y="6245225"/>
            <a:ext cx="3181138" cy="476250"/>
          </a:xfrm>
          <a:ln/>
        </p:spPr>
        <p:txBody>
          <a:bodyPr/>
          <a:lstStyle>
            <a:lvl1pPr>
              <a:defRPr/>
            </a:lvl1pPr>
          </a:lstStyle>
          <a:p>
            <a:pPr>
              <a:defRPr/>
            </a:pPr>
            <a:endParaRPr lang="en-US" altLang="ko-KR"/>
          </a:p>
        </p:txBody>
      </p:sp>
      <p:sp>
        <p:nvSpPr>
          <p:cNvPr id="8" name="Rectangle 6"/>
          <p:cNvSpPr txBox="1">
            <a:spLocks noChangeArrowheads="1"/>
          </p:cNvSpPr>
          <p:nvPr userDrawn="1"/>
        </p:nvSpPr>
        <p:spPr bwMode="auto">
          <a:xfrm>
            <a:off x="7199418" y="6245225"/>
            <a:ext cx="234399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marL="0" marR="0" lvl="0" indent="0" algn="r" defTabSz="914400" rtl="0" eaLnBrk="1" fontAlgn="base" latinLnBrk="1" hangingPunct="1">
              <a:lnSpc>
                <a:spcPct val="100000"/>
              </a:lnSpc>
              <a:spcBef>
                <a:spcPct val="0"/>
              </a:spcBef>
              <a:spcAft>
                <a:spcPct val="0"/>
              </a:spcAft>
              <a:buClrTx/>
              <a:buSzTx/>
              <a:buFontTx/>
              <a:buNone/>
              <a:tabLst/>
              <a:defRPr/>
            </a:pPr>
            <a:fld id="{3CDE0E31-4A2C-47D5-8769-392C7B6F7A9F}" type="slidenum">
              <a:rPr kumimoji="1" lang="en-US" altLang="ko-KR" sz="14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base" latinLnBrk="1" hangingPunct="1">
                <a:lnSpc>
                  <a:spcPct val="100000"/>
                </a:lnSpc>
                <a:spcBef>
                  <a:spcPct val="0"/>
                </a:spcBef>
                <a:spcAft>
                  <a:spcPct val="0"/>
                </a:spcAft>
                <a:buClrTx/>
                <a:buSzTx/>
                <a:buFontTx/>
                <a:buNone/>
                <a:tabLst/>
                <a:defRPr/>
              </a:pPr>
              <a:t>‹#›</a:t>
            </a:fld>
            <a:endParaRPr kumimoji="1" lang="en-US" altLang="ko-KR" sz="14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498537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lvl1pPr>
              <a:defRPr/>
            </a:lvl1pPr>
          </a:lstStyle>
          <a:p>
            <a:pPr>
              <a:defRPr/>
            </a:pPr>
            <a:fld id="{C053AF6A-EA76-4DD8-9DDA-C04A4F37AAC1}" type="datetimeFigureOut">
              <a:rPr lang="ko-KR" altLang="en-US" smtClean="0"/>
              <a:pPr>
                <a:defRPr/>
              </a:pPr>
              <a:t>2022-09-18</a:t>
            </a:fld>
            <a:endParaRPr lang="ko-KR" altLang="en-US" dirty="0"/>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fld id="{B01AEB65-7832-424D-8C1A-6CA55250F01A}" type="slidenum">
              <a:rPr lang="ko-KR" altLang="en-US" smtClean="0"/>
              <a:pPr/>
              <a:t>‹#›</a:t>
            </a:fld>
            <a:endParaRPr lang="ko-KR" altLang="en-US"/>
          </a:p>
        </p:txBody>
      </p:sp>
    </p:spTree>
    <p:extLst>
      <p:ext uri="{BB962C8B-B14F-4D97-AF65-F5344CB8AC3E}">
        <p14:creationId xmlns:p14="http://schemas.microsoft.com/office/powerpoint/2010/main" val="2887146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93541" y="4406901"/>
            <a:ext cx="8538845"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93541" y="2906713"/>
            <a:ext cx="853884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lvl1pPr>
              <a:defRPr/>
            </a:lvl1pPr>
          </a:lstStyle>
          <a:p>
            <a:pPr>
              <a:defRPr/>
            </a:pPr>
            <a:fld id="{F66E4E16-207D-42A0-82B2-4D12E028D26E}" type="datetimeFigureOut">
              <a:rPr lang="ko-KR" altLang="en-US" smtClean="0"/>
              <a:pPr>
                <a:defRPr/>
              </a:pPr>
              <a:t>2022-09-18</a:t>
            </a:fld>
            <a:endParaRPr lang="ko-KR" altLang="en-US" dirty="0"/>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fld id="{5E984106-8377-4775-80C9-26EDD991FF0D}" type="slidenum">
              <a:rPr lang="ko-KR" altLang="en-US" smtClean="0"/>
              <a:pPr/>
              <a:t>‹#›</a:t>
            </a:fld>
            <a:endParaRPr lang="ko-KR" altLang="en-US"/>
          </a:p>
        </p:txBody>
      </p:sp>
    </p:spTree>
    <p:extLst>
      <p:ext uri="{BB962C8B-B14F-4D97-AF65-F5344CB8AC3E}">
        <p14:creationId xmlns:p14="http://schemas.microsoft.com/office/powerpoint/2010/main" val="3629309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502285" y="1600201"/>
            <a:ext cx="44368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5106564" y="1600201"/>
            <a:ext cx="44368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3"/>
          <p:cNvSpPr>
            <a:spLocks noGrp="1"/>
          </p:cNvSpPr>
          <p:nvPr>
            <p:ph type="dt" sz="half" idx="10"/>
          </p:nvPr>
        </p:nvSpPr>
        <p:spPr/>
        <p:txBody>
          <a:bodyPr/>
          <a:lstStyle>
            <a:lvl1pPr>
              <a:defRPr/>
            </a:lvl1pPr>
          </a:lstStyle>
          <a:p>
            <a:pPr>
              <a:defRPr/>
            </a:pPr>
            <a:fld id="{439692B1-1210-4D2A-8A8D-E87935DBEFA7}" type="datetimeFigureOut">
              <a:rPr lang="ko-KR" altLang="en-US" smtClean="0"/>
              <a:pPr>
                <a:defRPr/>
              </a:pPr>
              <a:t>2022-09-18</a:t>
            </a:fld>
            <a:endParaRPr lang="ko-KR" altLang="en-US" dirty="0"/>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fld id="{F1BFE611-F6FD-4431-BD3C-9EE816A8C610}" type="slidenum">
              <a:rPr lang="ko-KR" altLang="en-US" smtClean="0"/>
              <a:pPr/>
              <a:t>‹#›</a:t>
            </a:fld>
            <a:endParaRPr lang="ko-KR" altLang="en-US"/>
          </a:p>
        </p:txBody>
      </p:sp>
    </p:spTree>
    <p:extLst>
      <p:ext uri="{BB962C8B-B14F-4D97-AF65-F5344CB8AC3E}">
        <p14:creationId xmlns:p14="http://schemas.microsoft.com/office/powerpoint/2010/main" val="1146445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502285" y="1535113"/>
            <a:ext cx="443859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502285" y="2174875"/>
            <a:ext cx="443859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5103077" y="1535113"/>
            <a:ext cx="444033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5103077" y="2174875"/>
            <a:ext cx="444033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3"/>
          <p:cNvSpPr>
            <a:spLocks noGrp="1"/>
          </p:cNvSpPr>
          <p:nvPr>
            <p:ph type="dt" sz="half" idx="10"/>
          </p:nvPr>
        </p:nvSpPr>
        <p:spPr/>
        <p:txBody>
          <a:bodyPr/>
          <a:lstStyle>
            <a:lvl1pPr>
              <a:defRPr/>
            </a:lvl1pPr>
          </a:lstStyle>
          <a:p>
            <a:pPr>
              <a:defRPr/>
            </a:pPr>
            <a:fld id="{BD7720DD-DAC4-455F-B43C-D028450A96AA}" type="datetimeFigureOut">
              <a:rPr lang="ko-KR" altLang="en-US" smtClean="0"/>
              <a:pPr>
                <a:defRPr/>
              </a:pPr>
              <a:t>2022-09-18</a:t>
            </a:fld>
            <a:endParaRPr lang="ko-KR" altLang="en-US" dirty="0"/>
          </a:p>
        </p:txBody>
      </p:sp>
      <p:sp>
        <p:nvSpPr>
          <p:cNvPr id="8" name="바닥글 개체 틀 4"/>
          <p:cNvSpPr>
            <a:spLocks noGrp="1"/>
          </p:cNvSpPr>
          <p:nvPr>
            <p:ph type="ftr" sz="quarter" idx="11"/>
          </p:nvPr>
        </p:nvSpPr>
        <p:spPr/>
        <p:txBody>
          <a:bodyPr/>
          <a:lstStyle>
            <a:lvl1pPr>
              <a:defRPr/>
            </a:lvl1pPr>
          </a:lstStyle>
          <a:p>
            <a:pPr>
              <a:defRPr/>
            </a:pPr>
            <a:endParaRPr lang="ko-KR" altLang="en-US"/>
          </a:p>
        </p:txBody>
      </p:sp>
      <p:sp>
        <p:nvSpPr>
          <p:cNvPr id="9" name="슬라이드 번호 개체 틀 5"/>
          <p:cNvSpPr>
            <a:spLocks noGrp="1"/>
          </p:cNvSpPr>
          <p:nvPr>
            <p:ph type="sldNum" sz="quarter" idx="12"/>
          </p:nvPr>
        </p:nvSpPr>
        <p:spPr/>
        <p:txBody>
          <a:bodyPr/>
          <a:lstStyle>
            <a:lvl1pPr>
              <a:defRPr/>
            </a:lvl1pPr>
          </a:lstStyle>
          <a:p>
            <a:fld id="{64FE1207-84D9-4DB4-B088-D6C0C2B152DC}" type="slidenum">
              <a:rPr lang="ko-KR" altLang="en-US" smtClean="0"/>
              <a:pPr/>
              <a:t>‹#›</a:t>
            </a:fld>
            <a:endParaRPr lang="ko-KR" altLang="en-US"/>
          </a:p>
        </p:txBody>
      </p:sp>
    </p:spTree>
    <p:extLst>
      <p:ext uri="{BB962C8B-B14F-4D97-AF65-F5344CB8AC3E}">
        <p14:creationId xmlns:p14="http://schemas.microsoft.com/office/powerpoint/2010/main" val="2750896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3"/>
          <p:cNvSpPr>
            <a:spLocks noGrp="1"/>
          </p:cNvSpPr>
          <p:nvPr>
            <p:ph type="dt" sz="half" idx="10"/>
          </p:nvPr>
        </p:nvSpPr>
        <p:spPr/>
        <p:txBody>
          <a:bodyPr/>
          <a:lstStyle>
            <a:lvl1pPr>
              <a:defRPr/>
            </a:lvl1pPr>
          </a:lstStyle>
          <a:p>
            <a:pPr>
              <a:defRPr/>
            </a:pPr>
            <a:fld id="{206E2A14-10CA-419C-9471-1EA240D18F22}" type="datetimeFigureOut">
              <a:rPr lang="ko-KR" altLang="en-US" smtClean="0"/>
              <a:pPr>
                <a:defRPr/>
              </a:pPr>
              <a:t>2022-09-18</a:t>
            </a:fld>
            <a:endParaRPr lang="ko-KR" altLang="en-US" dirty="0"/>
          </a:p>
        </p:txBody>
      </p:sp>
      <p:sp>
        <p:nvSpPr>
          <p:cNvPr id="4" name="바닥글 개체 틀 4"/>
          <p:cNvSpPr>
            <a:spLocks noGrp="1"/>
          </p:cNvSpPr>
          <p:nvPr>
            <p:ph type="ftr" sz="quarter" idx="11"/>
          </p:nvPr>
        </p:nvSpPr>
        <p:spPr/>
        <p:txBody>
          <a:bodyPr/>
          <a:lstStyle>
            <a:lvl1pPr>
              <a:defRPr/>
            </a:lvl1pPr>
          </a:lstStyle>
          <a:p>
            <a:pPr>
              <a:defRPr/>
            </a:pPr>
            <a:endParaRPr lang="ko-KR" altLang="en-US"/>
          </a:p>
        </p:txBody>
      </p:sp>
      <p:sp>
        <p:nvSpPr>
          <p:cNvPr id="5" name="슬라이드 번호 개체 틀 5"/>
          <p:cNvSpPr>
            <a:spLocks noGrp="1"/>
          </p:cNvSpPr>
          <p:nvPr>
            <p:ph type="sldNum" sz="quarter" idx="12"/>
          </p:nvPr>
        </p:nvSpPr>
        <p:spPr/>
        <p:txBody>
          <a:bodyPr/>
          <a:lstStyle>
            <a:lvl1pPr>
              <a:defRPr/>
            </a:lvl1pPr>
          </a:lstStyle>
          <a:p>
            <a:fld id="{4515EB47-D065-4FF2-9DBD-C9A35F1900D8}" type="slidenum">
              <a:rPr lang="ko-KR" altLang="en-US" smtClean="0"/>
              <a:pPr/>
              <a:t>‹#›</a:t>
            </a:fld>
            <a:endParaRPr lang="ko-KR" altLang="en-US"/>
          </a:p>
        </p:txBody>
      </p:sp>
    </p:spTree>
    <p:extLst>
      <p:ext uri="{BB962C8B-B14F-4D97-AF65-F5344CB8AC3E}">
        <p14:creationId xmlns:p14="http://schemas.microsoft.com/office/powerpoint/2010/main" val="114261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날짜 개체 틀 3"/>
          <p:cNvSpPr>
            <a:spLocks noGrp="1"/>
          </p:cNvSpPr>
          <p:nvPr>
            <p:ph type="dt" sz="half" idx="10"/>
          </p:nvPr>
        </p:nvSpPr>
        <p:spPr/>
        <p:txBody>
          <a:bodyPr/>
          <a:lstStyle>
            <a:lvl1pPr>
              <a:defRPr/>
            </a:lvl1pPr>
          </a:lstStyle>
          <a:p>
            <a:pPr>
              <a:defRPr/>
            </a:pPr>
            <a:fld id="{59C30912-0925-41ED-B679-7068C80B286D}" type="datetimeFigureOut">
              <a:rPr lang="ko-KR" altLang="en-US" smtClean="0"/>
              <a:pPr>
                <a:defRPr/>
              </a:pPr>
              <a:t>2022-09-18</a:t>
            </a:fld>
            <a:endParaRPr lang="ko-KR" altLang="en-US" dirty="0"/>
          </a:p>
        </p:txBody>
      </p:sp>
      <p:sp>
        <p:nvSpPr>
          <p:cNvPr id="3" name="바닥글 개체 틀 4"/>
          <p:cNvSpPr>
            <a:spLocks noGrp="1"/>
          </p:cNvSpPr>
          <p:nvPr>
            <p:ph type="ftr" sz="quarter" idx="11"/>
          </p:nvPr>
        </p:nvSpPr>
        <p:spPr/>
        <p:txBody>
          <a:bodyPr/>
          <a:lstStyle>
            <a:lvl1pPr>
              <a:defRPr/>
            </a:lvl1pPr>
          </a:lstStyle>
          <a:p>
            <a:pPr>
              <a:defRPr/>
            </a:pPr>
            <a:endParaRPr lang="ko-KR" altLang="en-US"/>
          </a:p>
        </p:txBody>
      </p:sp>
      <p:sp>
        <p:nvSpPr>
          <p:cNvPr id="4" name="슬라이드 번호 개체 틀 5"/>
          <p:cNvSpPr>
            <a:spLocks noGrp="1"/>
          </p:cNvSpPr>
          <p:nvPr>
            <p:ph type="sldNum" sz="quarter" idx="12"/>
          </p:nvPr>
        </p:nvSpPr>
        <p:spPr/>
        <p:txBody>
          <a:bodyPr/>
          <a:lstStyle>
            <a:lvl1pPr>
              <a:defRPr/>
            </a:lvl1pPr>
          </a:lstStyle>
          <a:p>
            <a:fld id="{BD77979B-DD31-40B9-8A09-100F3DE06388}" type="slidenum">
              <a:rPr lang="ko-KR" altLang="en-US" smtClean="0"/>
              <a:pPr/>
              <a:t>‹#›</a:t>
            </a:fld>
            <a:endParaRPr lang="ko-KR" altLang="en-US"/>
          </a:p>
        </p:txBody>
      </p:sp>
    </p:spTree>
    <p:extLst>
      <p:ext uri="{BB962C8B-B14F-4D97-AF65-F5344CB8AC3E}">
        <p14:creationId xmlns:p14="http://schemas.microsoft.com/office/powerpoint/2010/main" val="2604640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502286" y="273050"/>
            <a:ext cx="3304966" cy="1162050"/>
          </a:xfr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927590" y="273051"/>
            <a:ext cx="56158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502286" y="1435101"/>
            <a:ext cx="330496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F17109E4-4C2B-4ADE-9274-EFF928021ACC}" type="datetimeFigureOut">
              <a:rPr lang="ko-KR" altLang="en-US" smtClean="0"/>
              <a:pPr>
                <a:defRPr/>
              </a:pPr>
              <a:t>2022-09-18</a:t>
            </a:fld>
            <a:endParaRPr lang="ko-KR" altLang="en-US" dirty="0"/>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fld id="{CEC8D802-5ABF-48BE-816E-14E19FDC2698}" type="slidenum">
              <a:rPr lang="ko-KR" altLang="en-US" smtClean="0"/>
              <a:pPr/>
              <a:t>‹#›</a:t>
            </a:fld>
            <a:endParaRPr lang="ko-KR" altLang="en-US"/>
          </a:p>
        </p:txBody>
      </p:sp>
    </p:spTree>
    <p:extLst>
      <p:ext uri="{BB962C8B-B14F-4D97-AF65-F5344CB8AC3E}">
        <p14:creationId xmlns:p14="http://schemas.microsoft.com/office/powerpoint/2010/main" val="1244653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969028" y="4800600"/>
            <a:ext cx="6027420" cy="566738"/>
          </a:xfr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969028" y="612775"/>
            <a:ext cx="602742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ko-KR" altLang="en-US" noProof="0"/>
              <a:t>그림을 추가하려면 아이콘을 클릭하십시오</a:t>
            </a:r>
            <a:endParaRPr lang="ko-KR" altLang="en-US" noProof="0" dirty="0"/>
          </a:p>
        </p:txBody>
      </p:sp>
      <p:sp>
        <p:nvSpPr>
          <p:cNvPr id="4" name="텍스트 개체 틀 3"/>
          <p:cNvSpPr>
            <a:spLocks noGrp="1"/>
          </p:cNvSpPr>
          <p:nvPr>
            <p:ph type="body" sz="half" idx="2"/>
          </p:nvPr>
        </p:nvSpPr>
        <p:spPr>
          <a:xfrm>
            <a:off x="1969028" y="5367338"/>
            <a:ext cx="602742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40FABD9D-E7AF-474E-B6F8-A07284669BCA}" type="datetimeFigureOut">
              <a:rPr lang="ko-KR" altLang="en-US" smtClean="0"/>
              <a:pPr>
                <a:defRPr/>
              </a:pPr>
              <a:t>2022-09-18</a:t>
            </a:fld>
            <a:endParaRPr lang="ko-KR" altLang="en-US" dirty="0"/>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fld id="{93291F37-95DA-4698-8844-A6345BD5F9DE}" type="slidenum">
              <a:rPr lang="ko-KR" altLang="en-US" smtClean="0"/>
              <a:pPr/>
              <a:t>‹#›</a:t>
            </a:fld>
            <a:endParaRPr lang="ko-KR" altLang="en-US"/>
          </a:p>
        </p:txBody>
      </p:sp>
    </p:spTree>
    <p:extLst>
      <p:ext uri="{BB962C8B-B14F-4D97-AF65-F5344CB8AC3E}">
        <p14:creationId xmlns:p14="http://schemas.microsoft.com/office/powerpoint/2010/main" val="1414987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26" name="제목 개체 틀 1"/>
          <p:cNvSpPr>
            <a:spLocks noGrp="1"/>
          </p:cNvSpPr>
          <p:nvPr>
            <p:ph type="title"/>
          </p:nvPr>
        </p:nvSpPr>
        <p:spPr bwMode="auto">
          <a:xfrm>
            <a:off x="502285" y="274638"/>
            <a:ext cx="90411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a:t>마스터 제목 스타일 편집</a:t>
            </a:r>
          </a:p>
        </p:txBody>
      </p:sp>
      <p:sp>
        <p:nvSpPr>
          <p:cNvPr id="1027" name="텍스트 개체 틀 2"/>
          <p:cNvSpPr>
            <a:spLocks noGrp="1"/>
          </p:cNvSpPr>
          <p:nvPr>
            <p:ph type="body" idx="1"/>
          </p:nvPr>
        </p:nvSpPr>
        <p:spPr bwMode="auto">
          <a:xfrm>
            <a:off x="502285" y="1600201"/>
            <a:ext cx="904113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502285" y="6356351"/>
            <a:ext cx="2343997" cy="365125"/>
          </a:xfrm>
          <a:prstGeom prst="rect">
            <a:avLst/>
          </a:prstGeom>
        </p:spPr>
        <p:txBody>
          <a:bodyPr vert="horz" lIns="91440" tIns="45720" rIns="91440" bIns="45720" rtlCol="0" anchor="ctr"/>
          <a:lstStyle>
            <a:lvl1pPr algn="l" eaLnBrk="1" fontAlgn="auto" latinLnBrk="1" hangingPunct="1">
              <a:spcBef>
                <a:spcPts val="0"/>
              </a:spcBef>
              <a:spcAft>
                <a:spcPts val="0"/>
              </a:spcAft>
              <a:defRPr kumimoji="0" sz="1200">
                <a:solidFill>
                  <a:schemeClr val="tx1">
                    <a:tint val="75000"/>
                  </a:schemeClr>
                </a:solidFill>
                <a:latin typeface="+mn-lt"/>
                <a:ea typeface="+mn-ea"/>
              </a:defRPr>
            </a:lvl1pPr>
          </a:lstStyle>
          <a:p>
            <a:pPr>
              <a:defRPr/>
            </a:pPr>
            <a:fld id="{BCF71FAB-F40F-4A54-AB55-BDE82E94DD58}" type="datetimeFigureOut">
              <a:rPr lang="ko-KR" altLang="en-US" smtClean="0"/>
              <a:pPr>
                <a:defRPr/>
              </a:pPr>
              <a:t>2022-09-18</a:t>
            </a:fld>
            <a:endParaRPr lang="ko-KR" altLang="en-US" dirty="0"/>
          </a:p>
        </p:txBody>
      </p:sp>
      <p:sp>
        <p:nvSpPr>
          <p:cNvPr id="5" name="바닥글 개체 틀 4"/>
          <p:cNvSpPr>
            <a:spLocks noGrp="1"/>
          </p:cNvSpPr>
          <p:nvPr>
            <p:ph type="ftr" sz="quarter" idx="3"/>
          </p:nvPr>
        </p:nvSpPr>
        <p:spPr>
          <a:xfrm>
            <a:off x="3432281" y="6356351"/>
            <a:ext cx="3181138" cy="365125"/>
          </a:xfrm>
          <a:prstGeom prst="rect">
            <a:avLst/>
          </a:prstGeom>
        </p:spPr>
        <p:txBody>
          <a:bodyPr vert="horz" lIns="91440" tIns="45720" rIns="91440" bIns="45720" rtlCol="0" anchor="ctr"/>
          <a:lstStyle>
            <a:lvl1pPr algn="ctr" eaLnBrk="1" fontAlgn="auto" latinLnBrk="1" hangingPunct="1">
              <a:spcBef>
                <a:spcPts val="0"/>
              </a:spcBef>
              <a:spcAft>
                <a:spcPts val="0"/>
              </a:spcAft>
              <a:defRPr kumimoji="0" sz="1200" dirty="0">
                <a:solidFill>
                  <a:schemeClr val="tx1">
                    <a:tint val="75000"/>
                  </a:schemeClr>
                </a:solidFill>
                <a:latin typeface="+mn-lt"/>
                <a:ea typeface="+mn-ea"/>
              </a:defRPr>
            </a:lvl1pPr>
          </a:lstStyle>
          <a:p>
            <a:pPr>
              <a:defRPr/>
            </a:pPr>
            <a:endParaRPr lang="ko-KR" altLang="en-US"/>
          </a:p>
        </p:txBody>
      </p:sp>
      <p:sp>
        <p:nvSpPr>
          <p:cNvPr id="6" name="슬라이드 번호 개체 틀 5"/>
          <p:cNvSpPr>
            <a:spLocks noGrp="1"/>
          </p:cNvSpPr>
          <p:nvPr>
            <p:ph type="sldNum" sz="quarter" idx="4"/>
          </p:nvPr>
        </p:nvSpPr>
        <p:spPr>
          <a:xfrm>
            <a:off x="7199418" y="6356351"/>
            <a:ext cx="2343997" cy="365125"/>
          </a:xfrm>
          <a:prstGeom prst="rect">
            <a:avLst/>
          </a:prstGeom>
        </p:spPr>
        <p:txBody>
          <a:bodyPr vert="horz" wrap="square" lIns="91440" tIns="45720" rIns="91440" bIns="45720" numCol="1" anchor="ctr" anchorCtr="0" compatLnSpc="1">
            <a:prstTxWarp prst="textNoShape">
              <a:avLst/>
            </a:prstTxWarp>
          </a:bodyPr>
          <a:lstStyle>
            <a:lvl1pPr algn="r" eaLnBrk="1" latinLnBrk="1" hangingPunct="1">
              <a:defRPr kumimoji="0" sz="1200">
                <a:solidFill>
                  <a:srgbClr val="898989"/>
                </a:solidFill>
                <a:latin typeface="맑은 고딕" panose="020B0503020000020004" pitchFamily="50" charset="-127"/>
                <a:ea typeface="맑은 고딕" panose="020B0503020000020004" pitchFamily="50" charset="-127"/>
              </a:defRPr>
            </a:lvl1pPr>
          </a:lstStyle>
          <a:p>
            <a:fld id="{46BF5743-75FE-4534-9E10-FF5873921804}"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1" fontAlgn="base" latinLnBrk="1" hangingPunct="1">
        <a:spcBef>
          <a:spcPct val="0"/>
        </a:spcBef>
        <a:spcAft>
          <a:spcPct val="0"/>
        </a:spcAft>
        <a:defRPr sz="4400" kern="1200">
          <a:solidFill>
            <a:schemeClr val="tx1"/>
          </a:solidFill>
          <a:latin typeface="+mj-lt"/>
          <a:ea typeface="+mj-ea"/>
          <a:cs typeface="+mj-cs"/>
        </a:defRPr>
      </a:lvl1pPr>
      <a:lvl2pPr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2pPr>
      <a:lvl3pPr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3pPr>
      <a:lvl4pPr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4pPr>
      <a:lvl5pPr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5pPr>
      <a:lvl6pPr marL="457200"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6pPr>
      <a:lvl7pPr marL="914400"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7pPr>
      <a:lvl8pPr marL="1371600"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8pPr>
      <a:lvl9pPr marL="1828800"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9pPr>
    </p:titleStyle>
    <p:bodyStyle>
      <a:lvl1pPr marL="342900" indent="-342900" algn="l" rtl="0" eaLnBrk="1" fontAlgn="base" latinLnBrk="1"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latinLnBrk="1"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latinLnBrk="1"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latinLnBrk="1"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latinLnBrk="1"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tiff"/><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hyperlink" Target="mailto:sunranlee@korea.kr" TargetMode="External"/><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hyperlink" Target="mailto:Sunranlee18@gmai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tiff"/><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2369" y="4221088"/>
            <a:ext cx="8568953" cy="1200329"/>
          </a:xfrm>
          <a:prstGeom prst="rect">
            <a:avLst/>
          </a:prstGeom>
          <a:noFill/>
        </p:spPr>
        <p:txBody>
          <a:bodyPr wrap="square" rtlCol="0">
            <a:spAutoFit/>
          </a:bodyPr>
          <a:lstStyle/>
          <a:p>
            <a:pPr algn="ctr"/>
            <a:r>
              <a:rPr lang="en-US" altLang="ko-KR" b="1" dirty="0" err="1">
                <a:solidFill>
                  <a:schemeClr val="tx1">
                    <a:lumMod val="50000"/>
                    <a:lumOff val="50000"/>
                  </a:schemeClr>
                </a:solidFill>
              </a:rPr>
              <a:t>Shanlan</a:t>
            </a:r>
            <a:r>
              <a:rPr lang="en-US" altLang="ko-KR" b="1" dirty="0">
                <a:solidFill>
                  <a:schemeClr val="tx1">
                    <a:lumMod val="50000"/>
                    <a:lumOff val="50000"/>
                  </a:schemeClr>
                </a:solidFill>
              </a:rPr>
              <a:t> Li, </a:t>
            </a:r>
            <a:r>
              <a:rPr lang="en-US" altLang="ko-KR" b="1" dirty="0" err="1">
                <a:solidFill>
                  <a:schemeClr val="tx1">
                    <a:lumMod val="50000"/>
                    <a:lumOff val="50000"/>
                  </a:schemeClr>
                </a:solidFill>
              </a:rPr>
              <a:t>Haeyoung</a:t>
            </a:r>
            <a:r>
              <a:rPr lang="en-US" altLang="ko-KR" b="1" dirty="0">
                <a:solidFill>
                  <a:schemeClr val="tx1">
                    <a:lumMod val="50000"/>
                    <a:lumOff val="50000"/>
                  </a:schemeClr>
                </a:solidFill>
              </a:rPr>
              <a:t> Lee, </a:t>
            </a:r>
            <a:r>
              <a:rPr lang="en-US" altLang="ko-KR" b="1" dirty="0" err="1">
                <a:solidFill>
                  <a:schemeClr val="tx1">
                    <a:lumMod val="50000"/>
                    <a:lumOff val="50000"/>
                  </a:schemeClr>
                </a:solidFill>
              </a:rPr>
              <a:t>Sumin</a:t>
            </a:r>
            <a:r>
              <a:rPr lang="en-US" altLang="ko-KR" b="1" dirty="0">
                <a:solidFill>
                  <a:schemeClr val="tx1">
                    <a:lumMod val="50000"/>
                    <a:lumOff val="50000"/>
                  </a:schemeClr>
                </a:solidFill>
              </a:rPr>
              <a:t> Kim, Samuel </a:t>
            </a:r>
            <a:r>
              <a:rPr lang="en-US" altLang="ko-KR" b="1" dirty="0" err="1">
                <a:solidFill>
                  <a:schemeClr val="tx1">
                    <a:lumMod val="50000"/>
                    <a:lumOff val="50000"/>
                  </a:schemeClr>
                </a:solidFill>
              </a:rPr>
              <a:t>Takele</a:t>
            </a:r>
            <a:r>
              <a:rPr lang="en-US" altLang="ko-KR" b="1" dirty="0">
                <a:solidFill>
                  <a:schemeClr val="tx1">
                    <a:lumMod val="50000"/>
                    <a:lumOff val="50000"/>
                  </a:schemeClr>
                </a:solidFill>
              </a:rPr>
              <a:t> </a:t>
            </a:r>
            <a:r>
              <a:rPr lang="en-US" altLang="ko-KR" b="1" dirty="0" err="1">
                <a:solidFill>
                  <a:schemeClr val="tx1">
                    <a:lumMod val="50000"/>
                    <a:lumOff val="50000"/>
                  </a:schemeClr>
                </a:solidFill>
              </a:rPr>
              <a:t>Kenea</a:t>
            </a:r>
            <a:r>
              <a:rPr lang="en-US" altLang="ko-KR" b="1" dirty="0">
                <a:solidFill>
                  <a:schemeClr val="tx1">
                    <a:lumMod val="50000"/>
                    <a:lumOff val="50000"/>
                  </a:schemeClr>
                </a:solidFill>
              </a:rPr>
              <a:t>, </a:t>
            </a:r>
          </a:p>
          <a:p>
            <a:pPr algn="ctr"/>
            <a:r>
              <a:rPr lang="en-US" altLang="ko-KR" b="1" dirty="0" err="1">
                <a:solidFill>
                  <a:schemeClr val="tx1">
                    <a:lumMod val="50000"/>
                    <a:lumOff val="50000"/>
                  </a:schemeClr>
                </a:solidFill>
              </a:rPr>
              <a:t>Jeong</a:t>
            </a:r>
            <a:r>
              <a:rPr lang="en-US" altLang="ko-KR" b="1" dirty="0">
                <a:solidFill>
                  <a:schemeClr val="tx1">
                    <a:lumMod val="50000"/>
                    <a:lumOff val="50000"/>
                  </a:schemeClr>
                </a:solidFill>
              </a:rPr>
              <a:t> </a:t>
            </a:r>
            <a:r>
              <a:rPr lang="en-US" altLang="ko-KR" b="1" dirty="0" err="1">
                <a:solidFill>
                  <a:schemeClr val="tx1">
                    <a:lumMod val="50000"/>
                    <a:lumOff val="50000"/>
                  </a:schemeClr>
                </a:solidFill>
              </a:rPr>
              <a:t>Eun</a:t>
            </a:r>
            <a:r>
              <a:rPr lang="en-US" altLang="ko-KR" b="1" dirty="0">
                <a:solidFill>
                  <a:schemeClr val="tx1">
                    <a:lumMod val="50000"/>
                    <a:lumOff val="50000"/>
                  </a:schemeClr>
                </a:solidFill>
              </a:rPr>
              <a:t> Kim, Sang-Won </a:t>
            </a:r>
            <a:r>
              <a:rPr lang="en-US" altLang="ko-KR" b="1" dirty="0" err="1">
                <a:solidFill>
                  <a:schemeClr val="tx1">
                    <a:lumMod val="50000"/>
                    <a:lumOff val="50000"/>
                  </a:schemeClr>
                </a:solidFill>
              </a:rPr>
              <a:t>Joo</a:t>
            </a:r>
            <a:r>
              <a:rPr lang="en-US" altLang="ko-KR" b="1" dirty="0">
                <a:solidFill>
                  <a:schemeClr val="tx1">
                    <a:lumMod val="50000"/>
                    <a:lumOff val="50000"/>
                  </a:schemeClr>
                </a:solidFill>
              </a:rPr>
              <a:t>, Kyung-On Boo</a:t>
            </a:r>
          </a:p>
          <a:p>
            <a:pPr algn="ctr"/>
            <a:r>
              <a:rPr lang="en-US" altLang="ko-KR" b="1" dirty="0">
                <a:solidFill>
                  <a:schemeClr val="tx1">
                    <a:lumMod val="50000"/>
                    <a:lumOff val="50000"/>
                  </a:schemeClr>
                </a:solidFill>
              </a:rPr>
              <a:t>  </a:t>
            </a:r>
          </a:p>
          <a:p>
            <a:pPr algn="ctr"/>
            <a:r>
              <a:rPr lang="en-US" altLang="ko-KR" b="1" dirty="0">
                <a:solidFill>
                  <a:srgbClr val="FF0000"/>
                </a:solidFill>
              </a:rPr>
              <a:t>N</a:t>
            </a:r>
            <a:r>
              <a:rPr lang="en-US" altLang="ko-KR" b="1" dirty="0"/>
              <a:t>ational </a:t>
            </a:r>
            <a:r>
              <a:rPr lang="en-US" altLang="ko-KR" b="1" dirty="0">
                <a:solidFill>
                  <a:srgbClr val="FF0000"/>
                </a:solidFill>
              </a:rPr>
              <a:t>I</a:t>
            </a:r>
            <a:r>
              <a:rPr lang="en-US" altLang="ko-KR" b="1" dirty="0"/>
              <a:t>nstitute of </a:t>
            </a:r>
            <a:r>
              <a:rPr lang="en-US" altLang="ko-KR" b="1" dirty="0">
                <a:solidFill>
                  <a:srgbClr val="FF0000"/>
                </a:solidFill>
              </a:rPr>
              <a:t>M</a:t>
            </a:r>
            <a:r>
              <a:rPr lang="en-US" altLang="ko-KR" b="1" dirty="0"/>
              <a:t>eteorological </a:t>
            </a:r>
            <a:r>
              <a:rPr lang="en-US" altLang="ko-KR" b="1" dirty="0">
                <a:solidFill>
                  <a:srgbClr val="FF0000"/>
                </a:solidFill>
              </a:rPr>
              <a:t>S</a:t>
            </a:r>
            <a:r>
              <a:rPr lang="en-US" altLang="ko-KR" b="1" dirty="0"/>
              <a:t>ciences(NIMS)/KMA, Korea</a:t>
            </a:r>
          </a:p>
        </p:txBody>
      </p:sp>
      <p:pic>
        <p:nvPicPr>
          <p:cNvPr id="9" name="Picture 2" descr="D:\탄소연구팀\학회발표자료_이선란\기후정보포털표출자료_기후연구과_항공온실가스\항공기전체그림.png">
            <a:extLst>
              <a:ext uri="{FF2B5EF4-FFF2-40B4-BE49-F238E27FC236}">
                <a16:creationId xmlns:a16="http://schemas.microsoft.com/office/drawing/2014/main" id="{E24A9045-323F-49F2-AFA1-A0D4139BD6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55684" y="652381"/>
            <a:ext cx="2730252" cy="9914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5D7CCEC-07EE-471A-BD94-70A8B243A3DE}"/>
              </a:ext>
            </a:extLst>
          </p:cNvPr>
          <p:cNvSpPr txBox="1"/>
          <p:nvPr/>
        </p:nvSpPr>
        <p:spPr>
          <a:xfrm>
            <a:off x="846386" y="1421194"/>
            <a:ext cx="8523693" cy="2431435"/>
          </a:xfrm>
          <a:prstGeom prst="rect">
            <a:avLst/>
          </a:prstGeom>
          <a:noFill/>
        </p:spPr>
        <p:txBody>
          <a:bodyPr wrap="square" rtlCol="0">
            <a:spAutoFit/>
          </a:bodyPr>
          <a:lstStyle/>
          <a:p>
            <a:pPr algn="ctr"/>
            <a:r>
              <a:rPr lang="en-US" altLang="ko-KR" sz="3200" b="1" dirty="0">
                <a:latin typeface="Arial" pitchFamily="34" charset="0"/>
                <a:ea typeface="HY울릉도M" panose="02030600000101010101" pitchFamily="18" charset="-127"/>
                <a:cs typeface="Arial" pitchFamily="34" charset="0"/>
              </a:rPr>
              <a:t>Analysis Source Distribution of high CO and Aerosol events using Airborne and surface observations in South Korea</a:t>
            </a:r>
          </a:p>
          <a:p>
            <a:pPr algn="ctr"/>
            <a:endParaRPr lang="en-US" altLang="ko-KR" sz="3200" b="1" dirty="0">
              <a:latin typeface="Arial" pitchFamily="34" charset="0"/>
              <a:ea typeface="HY울릉도M" panose="02030600000101010101" pitchFamily="18" charset="-127"/>
              <a:cs typeface="Arial" pitchFamily="34" charset="0"/>
            </a:endParaRPr>
          </a:p>
          <a:p>
            <a:pPr algn="ctr"/>
            <a:r>
              <a:rPr lang="en-US" altLang="ko-KR" sz="2400" b="1" dirty="0">
                <a:solidFill>
                  <a:schemeClr val="bg1">
                    <a:lumMod val="50000"/>
                  </a:schemeClr>
                </a:solidFill>
                <a:latin typeface="Arial" pitchFamily="34" charset="0"/>
                <a:ea typeface="HY울릉도M" panose="02030600000101010101" pitchFamily="18" charset="-127"/>
                <a:cs typeface="Arial" pitchFamily="34" charset="0"/>
              </a:rPr>
              <a:t>- KMA Scientific Aircraft programs over Korea -</a:t>
            </a:r>
          </a:p>
        </p:txBody>
      </p:sp>
      <p:pic>
        <p:nvPicPr>
          <p:cNvPr id="8" name="Picture 2" descr="D:\탄소연구팀\25. (협력)국내외협력연구관련\국립기상과학원-CI_BS_2-1-02_영문_가로_책임운영기관.png">
            <a:extLst>
              <a:ext uri="{FF2B5EF4-FFF2-40B4-BE49-F238E27FC236}">
                <a16:creationId xmlns:a16="http://schemas.microsoft.com/office/drawing/2014/main" id="{4A7DFC72-E236-4372-BDCF-D5CA445A10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5058" y="5909278"/>
            <a:ext cx="2080194" cy="592682"/>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
            <a:extLst>
              <a:ext uri="{FF2B5EF4-FFF2-40B4-BE49-F238E27FC236}">
                <a16:creationId xmlns:a16="http://schemas.microsoft.com/office/drawing/2014/main" id="{A99D9FA2-71A9-43A5-AD80-FE9DE36B3F59}"/>
              </a:ext>
            </a:extLst>
          </p:cNvPr>
          <p:cNvSpPr txBox="1">
            <a:spLocks noChangeArrowheads="1"/>
          </p:cNvSpPr>
          <p:nvPr/>
        </p:nvSpPr>
        <p:spPr bwMode="auto">
          <a:xfrm>
            <a:off x="306326" y="369226"/>
            <a:ext cx="5832648" cy="56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0" indent="0" algn="ctr" defTabSz="914400" rtl="0" eaLnBrk="0" latinLnBrk="1" hangingPunct="0">
              <a:spcBef>
                <a:spcPct val="20000"/>
              </a:spcBef>
              <a:buFont typeface="Arial" panose="020B0604020202020204" pitchFamily="34" charset="0"/>
              <a:buNone/>
              <a:defRPr kumimoji="1" sz="2000" kern="1200">
                <a:solidFill>
                  <a:schemeClr val="tx1"/>
                </a:solidFill>
                <a:latin typeface="Times New Roman" pitchFamily="18" charset="0"/>
                <a:ea typeface="굴림" pitchFamily="50" charset="-127"/>
                <a:cs typeface="+mn-cs"/>
              </a:defRPr>
            </a:lvl1pPr>
            <a:lvl2pPr marL="742950" indent="-285750" algn="ctr" defTabSz="914400" rtl="0" eaLnBrk="0" latinLnBrk="1" hangingPunct="0">
              <a:spcBef>
                <a:spcPct val="20000"/>
              </a:spcBef>
              <a:buFont typeface="Arial" panose="020B0604020202020204" pitchFamily="34" charset="0"/>
              <a:buNone/>
              <a:defRPr kumimoji="1" sz="2000" kern="1200">
                <a:solidFill>
                  <a:schemeClr val="tx1"/>
                </a:solidFill>
                <a:latin typeface="Times New Roman" pitchFamily="18" charset="0"/>
                <a:ea typeface="굴림" pitchFamily="50" charset="-127"/>
                <a:cs typeface="+mn-cs"/>
              </a:defRPr>
            </a:lvl2pPr>
            <a:lvl3pPr marL="1143000" indent="-228600" algn="ctr" defTabSz="914400" rtl="0" eaLnBrk="0" latinLnBrk="1" hangingPunct="0">
              <a:spcBef>
                <a:spcPct val="20000"/>
              </a:spcBef>
              <a:buFont typeface="Arial" panose="020B0604020202020204" pitchFamily="34" charset="0"/>
              <a:buNone/>
              <a:defRPr kumimoji="1" sz="2000" kern="1200">
                <a:solidFill>
                  <a:schemeClr val="tx1"/>
                </a:solidFill>
                <a:latin typeface="Times New Roman" pitchFamily="18" charset="0"/>
                <a:ea typeface="굴림" pitchFamily="50" charset="-127"/>
                <a:cs typeface="+mn-cs"/>
              </a:defRPr>
            </a:lvl3pPr>
            <a:lvl4pPr marL="1600200" indent="-228600" algn="ctr" defTabSz="914400" rtl="0" eaLnBrk="0" latinLnBrk="1" hangingPunct="0">
              <a:spcBef>
                <a:spcPct val="20000"/>
              </a:spcBef>
              <a:buFont typeface="Arial" panose="020B0604020202020204" pitchFamily="34" charset="0"/>
              <a:buNone/>
              <a:defRPr kumimoji="1" sz="2000" kern="1200">
                <a:solidFill>
                  <a:schemeClr val="tx1"/>
                </a:solidFill>
                <a:latin typeface="Times New Roman" pitchFamily="18" charset="0"/>
                <a:ea typeface="굴림" pitchFamily="50" charset="-127"/>
                <a:cs typeface="+mn-cs"/>
              </a:defRPr>
            </a:lvl4pPr>
            <a:lvl5pPr marL="2057400" indent="-228600" algn="ctr" defTabSz="914400" rtl="0" eaLnBrk="0" latinLnBrk="1" hangingPunct="0">
              <a:spcBef>
                <a:spcPct val="20000"/>
              </a:spcBef>
              <a:buFont typeface="Arial" panose="020B0604020202020204" pitchFamily="34" charset="0"/>
              <a:buNone/>
              <a:defRPr kumimoji="1" sz="2000" kern="1200">
                <a:solidFill>
                  <a:schemeClr val="tx1"/>
                </a:solidFill>
                <a:latin typeface="Times New Roman" pitchFamily="18" charset="0"/>
                <a:ea typeface="굴림" pitchFamily="50" charset="-127"/>
                <a:cs typeface="+mn-cs"/>
              </a:defRPr>
            </a:lvl5pPr>
            <a:lvl6pPr marL="2514600" indent="-228600" algn="ctr" defTabSz="914400" rtl="0" eaLnBrk="0" fontAlgn="base" latinLnBrk="1" hangingPunct="0">
              <a:spcBef>
                <a:spcPct val="0"/>
              </a:spcBef>
              <a:spcAft>
                <a:spcPct val="0"/>
              </a:spcAft>
              <a:buFont typeface="Arial" panose="020B0604020202020204" pitchFamily="34" charset="0"/>
              <a:buNone/>
              <a:defRPr kumimoji="1" sz="2000" kern="1200">
                <a:solidFill>
                  <a:schemeClr val="tx1"/>
                </a:solidFill>
                <a:latin typeface="Times New Roman" pitchFamily="18" charset="0"/>
                <a:ea typeface="굴림" pitchFamily="50" charset="-127"/>
                <a:cs typeface="+mn-cs"/>
              </a:defRPr>
            </a:lvl6pPr>
            <a:lvl7pPr marL="2971800" indent="-228600" algn="ctr" defTabSz="914400" rtl="0" eaLnBrk="0" fontAlgn="base" latinLnBrk="1" hangingPunct="0">
              <a:spcBef>
                <a:spcPct val="0"/>
              </a:spcBef>
              <a:spcAft>
                <a:spcPct val="0"/>
              </a:spcAft>
              <a:buFont typeface="Arial" panose="020B0604020202020204" pitchFamily="34" charset="0"/>
              <a:buNone/>
              <a:defRPr kumimoji="1" sz="2000" kern="1200">
                <a:solidFill>
                  <a:schemeClr val="tx1"/>
                </a:solidFill>
                <a:latin typeface="Times New Roman" pitchFamily="18" charset="0"/>
                <a:ea typeface="굴림" pitchFamily="50" charset="-127"/>
                <a:cs typeface="+mn-cs"/>
              </a:defRPr>
            </a:lvl7pPr>
            <a:lvl8pPr marL="3429000" indent="-228600" algn="ctr" defTabSz="914400" rtl="0" eaLnBrk="0" fontAlgn="base" latinLnBrk="1" hangingPunct="0">
              <a:spcBef>
                <a:spcPct val="0"/>
              </a:spcBef>
              <a:spcAft>
                <a:spcPct val="0"/>
              </a:spcAft>
              <a:buFont typeface="Arial" panose="020B0604020202020204" pitchFamily="34" charset="0"/>
              <a:buNone/>
              <a:defRPr kumimoji="1" sz="2000" kern="1200">
                <a:solidFill>
                  <a:schemeClr val="tx1"/>
                </a:solidFill>
                <a:latin typeface="Times New Roman" pitchFamily="18" charset="0"/>
                <a:ea typeface="굴림" pitchFamily="50" charset="-127"/>
                <a:cs typeface="+mn-cs"/>
              </a:defRPr>
            </a:lvl8pPr>
            <a:lvl9pPr marL="3886200" indent="-228600" algn="ctr" defTabSz="914400" rtl="0" eaLnBrk="0" fontAlgn="base" latinLnBrk="1" hangingPunct="0">
              <a:spcBef>
                <a:spcPct val="0"/>
              </a:spcBef>
              <a:spcAft>
                <a:spcPct val="0"/>
              </a:spcAft>
              <a:buFont typeface="Arial" panose="020B0604020202020204" pitchFamily="34" charset="0"/>
              <a:buNone/>
              <a:defRPr kumimoji="1" sz="2000" kern="1200">
                <a:solidFill>
                  <a:schemeClr val="tx1"/>
                </a:solidFill>
                <a:latin typeface="Times New Roman" pitchFamily="18" charset="0"/>
                <a:ea typeface="굴림" pitchFamily="50" charset="-127"/>
                <a:cs typeface="+mn-cs"/>
              </a:defRPr>
            </a:lvl9pPr>
          </a:lstStyle>
          <a:p>
            <a:pPr algn="l">
              <a:defRPr/>
            </a:pPr>
            <a:r>
              <a:rPr kumimoji="0" lang="en-US" altLang="ko-KR" sz="1400" b="1" dirty="0">
                <a:solidFill>
                  <a:schemeClr val="accent6">
                    <a:lumMod val="75000"/>
                  </a:schemeClr>
                </a:solidFill>
                <a:latin typeface="Century Gothic" pitchFamily="34" charset="0"/>
                <a:ea typeface="HY울릉도M" pitchFamily="18" charset="-127"/>
              </a:rPr>
              <a:t>The 21</a:t>
            </a:r>
            <a:r>
              <a:rPr kumimoji="0" lang="en-US" altLang="ko-KR" sz="1400" b="1" baseline="30000" dirty="0">
                <a:solidFill>
                  <a:schemeClr val="accent6">
                    <a:lumMod val="75000"/>
                  </a:schemeClr>
                </a:solidFill>
                <a:latin typeface="Century Gothic" pitchFamily="34" charset="0"/>
                <a:ea typeface="HY울릉도M" pitchFamily="18" charset="-127"/>
              </a:rPr>
              <a:t>th</a:t>
            </a:r>
            <a:r>
              <a:rPr kumimoji="0" lang="en-US" altLang="ko-KR" sz="1400" b="1" dirty="0">
                <a:solidFill>
                  <a:schemeClr val="accent6">
                    <a:lumMod val="75000"/>
                  </a:schemeClr>
                </a:solidFill>
                <a:latin typeface="Century Gothic" pitchFamily="34" charset="0"/>
                <a:ea typeface="HY울릉도M" pitchFamily="18" charset="-127"/>
              </a:rPr>
              <a:t> WMO/GAW Meeting on</a:t>
            </a:r>
          </a:p>
          <a:p>
            <a:pPr algn="l">
              <a:defRPr/>
            </a:pPr>
            <a:r>
              <a:rPr kumimoji="0" lang="en-US" altLang="ko-KR" sz="1400" b="1" dirty="0">
                <a:solidFill>
                  <a:schemeClr val="accent6">
                    <a:lumMod val="75000"/>
                  </a:schemeClr>
                </a:solidFill>
                <a:latin typeface="Century Gothic" pitchFamily="34" charset="0"/>
                <a:ea typeface="HY울릉도M" pitchFamily="18" charset="-127"/>
              </a:rPr>
              <a:t>Greenhouse Gases and Measurement Techniques (GGMT)  2022</a:t>
            </a:r>
            <a:endParaRPr kumimoji="0" lang="en-US" altLang="ko-KR" sz="1400" dirty="0">
              <a:solidFill>
                <a:schemeClr val="accent6">
                  <a:lumMod val="75000"/>
                </a:schemeClr>
              </a:solidFill>
              <a:latin typeface="Century Gothic" pitchFamily="34" charset="0"/>
              <a:ea typeface="HY울릉도M" pitchFamily="18" charset="-127"/>
            </a:endParaRPr>
          </a:p>
        </p:txBody>
      </p:sp>
      <p:pic>
        <p:nvPicPr>
          <p:cNvPr id="5" name="그림 4">
            <a:extLst>
              <a:ext uri="{FF2B5EF4-FFF2-40B4-BE49-F238E27FC236}">
                <a16:creationId xmlns:a16="http://schemas.microsoft.com/office/drawing/2014/main" id="{B907FBB1-E762-AD6C-6BBA-6251C3D69F4C}"/>
              </a:ext>
            </a:extLst>
          </p:cNvPr>
          <p:cNvPicPr>
            <a:picLocks noChangeAspect="1"/>
          </p:cNvPicPr>
          <p:nvPr/>
        </p:nvPicPr>
        <p:blipFill rotWithShape="1">
          <a:blip r:embed="rId4"/>
          <a:srcRect l="47193" t="33412" r="25628" b="49042"/>
          <a:stretch/>
        </p:blipFill>
        <p:spPr>
          <a:xfrm>
            <a:off x="-13329" y="5694483"/>
            <a:ext cx="2730252" cy="991495"/>
          </a:xfrm>
          <a:prstGeom prst="rect">
            <a:avLst/>
          </a:prstGeom>
        </p:spPr>
      </p:pic>
      <p:pic>
        <p:nvPicPr>
          <p:cNvPr id="6" name="그림 5">
            <a:extLst>
              <a:ext uri="{FF2B5EF4-FFF2-40B4-BE49-F238E27FC236}">
                <a16:creationId xmlns:a16="http://schemas.microsoft.com/office/drawing/2014/main" id="{A6EAC1E2-38CD-6354-2AD8-B167309F31AE}"/>
              </a:ext>
            </a:extLst>
          </p:cNvPr>
          <p:cNvPicPr>
            <a:picLocks noChangeAspect="1"/>
          </p:cNvPicPr>
          <p:nvPr/>
        </p:nvPicPr>
        <p:blipFill rotWithShape="1">
          <a:blip r:embed="rId4"/>
          <a:srcRect l="47193" t="52430" r="29152" b="30024"/>
          <a:stretch/>
        </p:blipFill>
        <p:spPr>
          <a:xfrm>
            <a:off x="3222650" y="5798975"/>
            <a:ext cx="2376264" cy="99149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7" name="그림 6">
            <a:extLst>
              <a:ext uri="{FF2B5EF4-FFF2-40B4-BE49-F238E27FC236}">
                <a16:creationId xmlns:a16="http://schemas.microsoft.com/office/drawing/2014/main" id="{327C0B57-79AD-497E-9D94-E7AF640FE298}"/>
              </a:ext>
            </a:extLst>
          </p:cNvPr>
          <p:cNvPicPr/>
          <p:nvPr/>
        </p:nvPicPr>
        <p:blipFill rotWithShape="1">
          <a:blip r:embed="rId3" cstate="print">
            <a:extLst>
              <a:ext uri="{28A0092B-C50C-407E-A947-70E740481C1C}">
                <a14:useLocalDpi xmlns:a14="http://schemas.microsoft.com/office/drawing/2010/main" val="0"/>
              </a:ext>
            </a:extLst>
          </a:blip>
          <a:srcRect l="5910" r="4096" b="1464"/>
          <a:stretch/>
        </p:blipFill>
        <p:spPr bwMode="auto">
          <a:xfrm>
            <a:off x="126306" y="1389857"/>
            <a:ext cx="3164352" cy="3464914"/>
          </a:xfrm>
          <a:prstGeom prst="rect">
            <a:avLst/>
          </a:prstGeom>
          <a:noFill/>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F10CC43E-C2C0-417D-AFCC-02C62D9A6D45}"/>
              </a:ext>
            </a:extLst>
          </p:cNvPr>
          <p:cNvSpPr txBox="1"/>
          <p:nvPr/>
        </p:nvSpPr>
        <p:spPr>
          <a:xfrm>
            <a:off x="3240996" y="3983034"/>
            <a:ext cx="6776618" cy="1384995"/>
          </a:xfrm>
          <a:prstGeom prst="rect">
            <a:avLst/>
          </a:prstGeom>
          <a:solidFill>
            <a:schemeClr val="bg1">
              <a:lumMod val="95000"/>
            </a:schemeClr>
          </a:solidFill>
        </p:spPr>
        <p:txBody>
          <a:bodyPr wrap="square" rtlCol="0">
            <a:spAutoFit/>
          </a:bodyPr>
          <a:lstStyle/>
          <a:p>
            <a:pPr marL="285750" indent="-285750">
              <a:buFont typeface="Arial" panose="020B0604020202020204" pitchFamily="34" charset="0"/>
              <a:buChar char="•"/>
            </a:pPr>
            <a:r>
              <a:rPr lang="en-US" altLang="ko-KR" sz="1400" b="1" i="0" u="sng" strike="noStrike" baseline="0" dirty="0">
                <a:solidFill>
                  <a:srgbClr val="000000"/>
                </a:solidFill>
                <a:latin typeface="Arial" panose="020B0604020202020204" pitchFamily="34" charset="0"/>
                <a:cs typeface="Arial" panose="020B0604020202020204" pitchFamily="34" charset="0"/>
              </a:rPr>
              <a:t>Carbon monoxide(CO): </a:t>
            </a:r>
            <a:r>
              <a:rPr lang="en-US" altLang="ko-KR" sz="1400" dirty="0">
                <a:solidFill>
                  <a:srgbClr val="000000"/>
                </a:solidFill>
                <a:latin typeface="Arial" panose="020B0604020202020204" pitchFamily="34" charset="0"/>
                <a:cs typeface="Arial" panose="020B0604020202020204" pitchFamily="34" charset="0"/>
              </a:rPr>
              <a:t>C</a:t>
            </a:r>
            <a:r>
              <a:rPr lang="en-US" altLang="ko-KR" sz="1400" b="0" i="0" u="none" strike="noStrike" baseline="0" dirty="0">
                <a:solidFill>
                  <a:srgbClr val="000000"/>
                </a:solidFill>
                <a:latin typeface="Arial" panose="020B0604020202020204" pitchFamily="34" charset="0"/>
                <a:cs typeface="Arial" panose="020B0604020202020204" pitchFamily="34" charset="0"/>
              </a:rPr>
              <a:t>omes from </a:t>
            </a:r>
            <a:r>
              <a:rPr lang="en-US" altLang="ko-KR" sz="1400" b="0" i="0" u="none" strike="noStrike" baseline="0" dirty="0">
                <a:solidFill>
                  <a:srgbClr val="FF0000"/>
                </a:solidFill>
                <a:latin typeface="Arial" panose="020B0604020202020204" pitchFamily="34" charset="0"/>
                <a:cs typeface="Arial" panose="020B0604020202020204" pitchFamily="34" charset="0"/>
              </a:rPr>
              <a:t>incomplete combustion </a:t>
            </a:r>
            <a:r>
              <a:rPr lang="en-US" altLang="ko-KR" sz="1400" b="0" i="0" u="none" strike="noStrike" baseline="0" dirty="0">
                <a:solidFill>
                  <a:srgbClr val="000000"/>
                </a:solidFill>
                <a:latin typeface="Arial" panose="020B0604020202020204" pitchFamily="34" charset="0"/>
                <a:cs typeface="Arial" panose="020B0604020202020204" pitchFamily="34" charset="0"/>
              </a:rPr>
              <a:t>of  carbon-containing fuel</a:t>
            </a:r>
            <a:endParaRPr lang="en-US" altLang="ko-KR" sz="14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1400" b="1" i="0" u="sng" strike="noStrike" baseline="0" dirty="0">
                <a:solidFill>
                  <a:srgbClr val="000000"/>
                </a:solidFill>
                <a:latin typeface="Arial" panose="020B0604020202020204" pitchFamily="34" charset="0"/>
                <a:cs typeface="Arial" panose="020B0604020202020204" pitchFamily="34" charset="0"/>
              </a:rPr>
              <a:t>Slope of △CO/△CO</a:t>
            </a:r>
            <a:r>
              <a:rPr lang="en-US" altLang="ko-KR" sz="1400" b="1" i="0" u="sng" strike="noStrike" baseline="-25000" dirty="0">
                <a:solidFill>
                  <a:srgbClr val="000000"/>
                </a:solidFill>
                <a:latin typeface="Arial" panose="020B0604020202020204" pitchFamily="34" charset="0"/>
                <a:cs typeface="Arial" panose="020B0604020202020204" pitchFamily="34" charset="0"/>
              </a:rPr>
              <a:t>2</a:t>
            </a:r>
            <a:r>
              <a:rPr lang="en-US" altLang="ko-KR" sz="1400" b="1" i="0" u="sng" strike="noStrike" baseline="0" dirty="0">
                <a:solidFill>
                  <a:srgbClr val="000000"/>
                </a:solidFill>
                <a:latin typeface="Arial" panose="020B0604020202020204" pitchFamily="34" charset="0"/>
                <a:cs typeface="Arial" panose="020B0604020202020204" pitchFamily="34" charset="0"/>
              </a:rPr>
              <a:t> : </a:t>
            </a:r>
            <a:r>
              <a:rPr lang="en-US" altLang="ko-KR" sz="1400" b="0" i="0" u="none" strike="noStrike" baseline="0" dirty="0">
                <a:solidFill>
                  <a:srgbClr val="000000"/>
                </a:solidFill>
                <a:latin typeface="Arial" panose="020B0604020202020204" pitchFamily="34" charset="0"/>
                <a:cs typeface="Arial" panose="020B0604020202020204" pitchFamily="34" charset="0"/>
              </a:rPr>
              <a:t>High-efficiency combustion converts fuel carbon almost entirely into CO</a:t>
            </a:r>
            <a:r>
              <a:rPr lang="en-US" altLang="ko-KR" sz="1400" b="0" i="0" u="none" strike="noStrike" baseline="-25000" dirty="0">
                <a:solidFill>
                  <a:srgbClr val="000000"/>
                </a:solidFill>
                <a:latin typeface="Arial" panose="020B0604020202020204" pitchFamily="34" charset="0"/>
                <a:cs typeface="Arial" panose="020B0604020202020204" pitchFamily="34" charset="0"/>
              </a:rPr>
              <a:t>2 </a:t>
            </a:r>
            <a:r>
              <a:rPr lang="en-US" altLang="ko-KR" sz="1400" dirty="0">
                <a:solidFill>
                  <a:srgbClr val="000000"/>
                </a:solidFill>
                <a:latin typeface="Arial" panose="020B0604020202020204" pitchFamily="34" charset="0"/>
                <a:ea typeface="맑은 고딕" panose="020B0503020000020004" pitchFamily="50" charset="-127"/>
                <a:cs typeface="Arial" panose="020B0604020202020204" pitchFamily="34" charset="0"/>
              </a:rPr>
              <a:t>→</a:t>
            </a:r>
            <a:r>
              <a:rPr lang="en-US" altLang="ko-KR" sz="1400" b="0" i="0" u="none" strike="noStrike" baseline="0" dirty="0">
                <a:solidFill>
                  <a:srgbClr val="000000"/>
                </a:solidFill>
                <a:latin typeface="Arial" panose="020B0604020202020204" pitchFamily="34" charset="0"/>
                <a:cs typeface="Arial" panose="020B0604020202020204" pitchFamily="34" charset="0"/>
              </a:rPr>
              <a:t> Used to </a:t>
            </a:r>
            <a:r>
              <a:rPr lang="en-US" altLang="ko-KR" sz="1400" b="0" i="0" u="none" strike="noStrike" baseline="0" dirty="0">
                <a:solidFill>
                  <a:srgbClr val="FF0000"/>
                </a:solidFill>
                <a:latin typeface="Arial" panose="020B0604020202020204" pitchFamily="34" charset="0"/>
                <a:cs typeface="Arial" panose="020B0604020202020204" pitchFamily="34" charset="0"/>
              </a:rPr>
              <a:t>characterize regional source signatures</a:t>
            </a:r>
            <a:r>
              <a:rPr lang="en-US" altLang="ko-KR" sz="1400" b="0" i="0" u="none" strike="noStrike" baseline="0" dirty="0">
                <a:solidFill>
                  <a:srgbClr val="000000"/>
                </a:solidFill>
                <a:latin typeface="Arial" panose="020B0604020202020204" pitchFamily="34" charset="0"/>
                <a:cs typeface="Arial" panose="020B0604020202020204" pitchFamily="34" charset="0"/>
              </a:rPr>
              <a:t>, as the majority of atmospheric CO. </a:t>
            </a:r>
            <a:endParaRPr lang="en-US" altLang="ko-KR" sz="14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1400" b="1" u="sng" dirty="0">
                <a:solidFill>
                  <a:srgbClr val="000000"/>
                </a:solidFill>
                <a:latin typeface="Arial" panose="020B0604020202020204" pitchFamily="34" charset="0"/>
                <a:cs typeface="Arial" panose="020B0604020202020204" pitchFamily="34" charset="0"/>
              </a:rPr>
              <a:t>S</a:t>
            </a:r>
            <a:r>
              <a:rPr lang="en-US" altLang="ko-KR" sz="1400" b="1" i="0" u="sng" strike="noStrike" baseline="0" dirty="0">
                <a:solidFill>
                  <a:srgbClr val="000000"/>
                </a:solidFill>
                <a:latin typeface="Arial" panose="020B0604020202020204" pitchFamily="34" charset="0"/>
                <a:cs typeface="Arial" panose="020B0604020202020204" pitchFamily="34" charset="0"/>
              </a:rPr>
              <a:t>lope of △CH</a:t>
            </a:r>
            <a:r>
              <a:rPr lang="en-US" altLang="ko-KR" sz="1400" b="1" i="0" u="sng" strike="noStrike" baseline="-25000" dirty="0">
                <a:solidFill>
                  <a:srgbClr val="000000"/>
                </a:solidFill>
                <a:latin typeface="Arial" panose="020B0604020202020204" pitchFamily="34" charset="0"/>
                <a:cs typeface="Arial" panose="020B0604020202020204" pitchFamily="34" charset="0"/>
              </a:rPr>
              <a:t>4</a:t>
            </a:r>
            <a:r>
              <a:rPr lang="en-US" altLang="ko-KR" sz="1400" b="1" i="0" u="sng" strike="noStrike" baseline="0" dirty="0">
                <a:solidFill>
                  <a:srgbClr val="000000"/>
                </a:solidFill>
                <a:latin typeface="Arial" panose="020B0604020202020204" pitchFamily="34" charset="0"/>
                <a:cs typeface="Arial" panose="020B0604020202020204" pitchFamily="34" charset="0"/>
              </a:rPr>
              <a:t>/△CO: </a:t>
            </a:r>
            <a:r>
              <a:rPr lang="en-US" altLang="ko-KR" sz="1400" dirty="0">
                <a:solidFill>
                  <a:srgbClr val="000000"/>
                </a:solidFill>
                <a:latin typeface="Arial" panose="020B0604020202020204" pitchFamily="34" charset="0"/>
                <a:cs typeface="Arial" panose="020B0604020202020204" pitchFamily="34" charset="0"/>
              </a:rPr>
              <a:t>Identify the FF (0.2-0.4), BB and Biofuel Source (0.1-0.2)</a:t>
            </a:r>
            <a:endParaRPr lang="ko-KR" altLang="en-US" sz="1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E187F4F-8D4B-4C21-B419-7E1FBD6FCBF4}"/>
              </a:ext>
            </a:extLst>
          </p:cNvPr>
          <p:cNvSpPr txBox="1"/>
          <p:nvPr/>
        </p:nvSpPr>
        <p:spPr>
          <a:xfrm>
            <a:off x="126306" y="5962875"/>
            <a:ext cx="9987848" cy="646331"/>
          </a:xfrm>
          <a:prstGeom prst="rect">
            <a:avLst/>
          </a:prstGeom>
          <a:noFill/>
        </p:spPr>
        <p:txBody>
          <a:bodyPr wrap="square">
            <a:spAutoFit/>
          </a:bodyPr>
          <a:lstStyle/>
          <a:p>
            <a:pPr marL="285750" indent="-285750">
              <a:buFont typeface="Arial" pitchFamily="34" charset="0"/>
              <a:buChar char="•"/>
            </a:pPr>
            <a:r>
              <a:rPr lang="en-US" altLang="ko-KR" dirty="0">
                <a:solidFill>
                  <a:srgbClr val="7030A0"/>
                </a:solidFill>
                <a:latin typeface="Arial" pitchFamily="34" charset="0"/>
                <a:cs typeface="Arial" pitchFamily="34" charset="0"/>
              </a:rPr>
              <a:t>We identified the different source of CO observed below BLH (Likely domestic burning of biomass or biofuel) and above BLH (fossil fuel) with the slopes of CO</a:t>
            </a:r>
            <a:r>
              <a:rPr lang="en-US" altLang="ko-KR" baseline="-25000" dirty="0">
                <a:solidFill>
                  <a:srgbClr val="7030A0"/>
                </a:solidFill>
                <a:latin typeface="Arial" pitchFamily="34" charset="0"/>
                <a:cs typeface="Arial" pitchFamily="34" charset="0"/>
              </a:rPr>
              <a:t>2</a:t>
            </a:r>
            <a:r>
              <a:rPr lang="en-US" altLang="ko-KR" dirty="0">
                <a:solidFill>
                  <a:srgbClr val="7030A0"/>
                </a:solidFill>
                <a:latin typeface="Arial" pitchFamily="34" charset="0"/>
                <a:cs typeface="Arial" pitchFamily="34" charset="0"/>
              </a:rPr>
              <a:t>/CO and CH</a:t>
            </a:r>
            <a:r>
              <a:rPr lang="en-US" altLang="ko-KR" baseline="-25000" dirty="0">
                <a:solidFill>
                  <a:srgbClr val="7030A0"/>
                </a:solidFill>
                <a:latin typeface="Arial" pitchFamily="34" charset="0"/>
                <a:cs typeface="Arial" pitchFamily="34" charset="0"/>
              </a:rPr>
              <a:t>4</a:t>
            </a:r>
            <a:r>
              <a:rPr lang="en-US" altLang="ko-KR" dirty="0">
                <a:solidFill>
                  <a:srgbClr val="7030A0"/>
                </a:solidFill>
                <a:latin typeface="Arial" pitchFamily="34" charset="0"/>
                <a:cs typeface="Arial" pitchFamily="34" charset="0"/>
              </a:rPr>
              <a:t>/CO</a:t>
            </a:r>
          </a:p>
        </p:txBody>
      </p:sp>
      <p:sp>
        <p:nvSpPr>
          <p:cNvPr id="13" name="TextBox 5">
            <a:extLst>
              <a:ext uri="{FF2B5EF4-FFF2-40B4-BE49-F238E27FC236}">
                <a16:creationId xmlns:a16="http://schemas.microsoft.com/office/drawing/2014/main" id="{D3C9EFD8-C0EE-42D9-A101-57F076DFAF35}"/>
              </a:ext>
            </a:extLst>
          </p:cNvPr>
          <p:cNvSpPr txBox="1">
            <a:spLocks noChangeArrowheads="1"/>
          </p:cNvSpPr>
          <p:nvPr/>
        </p:nvSpPr>
        <p:spPr bwMode="auto">
          <a:xfrm>
            <a:off x="73783" y="649149"/>
            <a:ext cx="100130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latinLnBrk="1">
              <a:spcBef>
                <a:spcPct val="20000"/>
              </a:spcBef>
              <a:buClr>
                <a:srgbClr val="FE8C2E"/>
              </a:buClr>
              <a:buSzPct val="85000"/>
              <a:buFont typeface="Wingdings" panose="05000000000000000000" pitchFamily="2" charset="2"/>
              <a:buChar char="¢"/>
              <a:defRPr sz="3200">
                <a:solidFill>
                  <a:schemeClr val="tx1"/>
                </a:solidFill>
                <a:latin typeface="Tahoma" panose="020B0604030504040204" pitchFamily="34" charset="0"/>
              </a:defRPr>
            </a:lvl1pPr>
            <a:lvl2pPr marL="742950" indent="-285750" latinLnBrk="1">
              <a:spcBef>
                <a:spcPct val="20000"/>
              </a:spcBef>
              <a:buClr>
                <a:srgbClr val="4CD416"/>
              </a:buClr>
              <a:buSzPct val="85000"/>
              <a:buFont typeface="Wingdings" panose="05000000000000000000" pitchFamily="2" charset="2"/>
              <a:buChar char="¤"/>
              <a:defRPr sz="2800">
                <a:solidFill>
                  <a:schemeClr val="tx1"/>
                </a:solidFill>
                <a:latin typeface="Tahoma" panose="020B0604030504040204" pitchFamily="34" charset="0"/>
              </a:defRPr>
            </a:lvl2pPr>
            <a:lvl3pPr marL="1143000" indent="-228600" latinLnBrk="1">
              <a:spcBef>
                <a:spcPct val="20000"/>
              </a:spcBef>
              <a:buClr>
                <a:srgbClr val="33BDFB"/>
              </a:buClr>
              <a:buSzPct val="85000"/>
              <a:buFont typeface="Wingdings" panose="05000000000000000000" pitchFamily="2" charset="2"/>
              <a:buChar char="¤"/>
              <a:defRPr sz="2400">
                <a:solidFill>
                  <a:schemeClr val="tx1"/>
                </a:solidFill>
                <a:latin typeface="Tahoma" panose="020B0604030504040204" pitchFamily="34" charset="0"/>
              </a:defRPr>
            </a:lvl3pPr>
            <a:lvl4pPr marL="1600200" indent="-228600" latinLnBrk="1">
              <a:spcBef>
                <a:spcPct val="20000"/>
              </a:spcBef>
              <a:buClr>
                <a:schemeClr val="accent2"/>
              </a:buClr>
              <a:buSzPct val="85000"/>
              <a:buFont typeface="Wingdings" panose="05000000000000000000" pitchFamily="2" charset="2"/>
              <a:buChar char="¤"/>
              <a:defRPr sz="2000">
                <a:solidFill>
                  <a:schemeClr val="tx1"/>
                </a:solidFill>
                <a:latin typeface="Tahoma" panose="020B0604030504040204" pitchFamily="34" charset="0"/>
              </a:defRPr>
            </a:lvl4pPr>
            <a:lvl5pPr marL="2057400" indent="-228600" latinLnBrk="1">
              <a:spcBef>
                <a:spcPct val="20000"/>
              </a:spcBef>
              <a:buClr>
                <a:srgbClr val="C489FF"/>
              </a:buClr>
              <a:buSzPct val="85000"/>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rgbClr val="C489FF"/>
              </a:buClr>
              <a:buSzPct val="85000"/>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rgbClr val="C489FF"/>
              </a:buClr>
              <a:buSzPct val="85000"/>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rgbClr val="C489FF"/>
              </a:buClr>
              <a:buSzPct val="85000"/>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rgbClr val="C489FF"/>
              </a:buClr>
              <a:buSzPct val="85000"/>
              <a:buFont typeface="Wingdings" panose="05000000000000000000" pitchFamily="2" charset="2"/>
              <a:buChar char="¤"/>
              <a:defRPr sz="2000">
                <a:solidFill>
                  <a:schemeClr val="tx1"/>
                </a:solidFill>
                <a:latin typeface="Tahoma" panose="020B0604030504040204" pitchFamily="34" charset="0"/>
              </a:defRPr>
            </a:lvl9pPr>
          </a:lstStyle>
          <a:p>
            <a:pPr eaLnBrk="1" latinLnBrk="0" hangingPunct="1">
              <a:spcBef>
                <a:spcPct val="0"/>
              </a:spcBef>
              <a:buClrTx/>
              <a:buSzTx/>
              <a:buFontTx/>
              <a:buNone/>
            </a:pPr>
            <a:r>
              <a:rPr lang="en-US" altLang="ko-KR" sz="1800" b="1" dirty="0">
                <a:solidFill>
                  <a:srgbClr val="00B050"/>
                </a:solidFill>
                <a:latin typeface="Century Gothic" panose="020B0502020202020204" pitchFamily="34" charset="0"/>
                <a:ea typeface="맑은 고딕" panose="020B0503020000020004" pitchFamily="50" charset="-127"/>
              </a:rPr>
              <a:t>Convective uplifting, long-range transport of CO and aerosol in  low troposphere</a:t>
            </a:r>
            <a:endParaRPr lang="ko-KR" altLang="en-US" sz="1800" b="1" dirty="0">
              <a:solidFill>
                <a:srgbClr val="00B050"/>
              </a:solidFill>
              <a:latin typeface="Century Gothic" panose="020B0502020202020204" pitchFamily="34" charset="0"/>
              <a:ea typeface="맑은 고딕" panose="020B0503020000020004" pitchFamily="50" charset="-127"/>
            </a:endParaRPr>
          </a:p>
        </p:txBody>
      </p:sp>
      <p:sp>
        <p:nvSpPr>
          <p:cNvPr id="14" name="직사각형 13"/>
          <p:cNvSpPr/>
          <p:nvPr/>
        </p:nvSpPr>
        <p:spPr>
          <a:xfrm>
            <a:off x="504262" y="1252875"/>
            <a:ext cx="2600392" cy="369332"/>
          </a:xfrm>
          <a:prstGeom prst="rect">
            <a:avLst/>
          </a:prstGeom>
        </p:spPr>
        <p:txBody>
          <a:bodyPr wrap="none">
            <a:spAutoFit/>
          </a:bodyPr>
          <a:lstStyle/>
          <a:p>
            <a:pPr eaLnBrk="1" hangingPunct="1"/>
            <a:r>
              <a:rPr lang="en-US" altLang="ko-KR" b="1" dirty="0">
                <a:solidFill>
                  <a:srgbClr val="00B050"/>
                </a:solidFill>
                <a:latin typeface="Century Gothic" panose="020B0502020202020204" pitchFamily="34" charset="0"/>
                <a:ea typeface="맑은 고딕" panose="020B0503020000020004" pitchFamily="50" charset="-127"/>
              </a:rPr>
              <a:t>Flight on</a:t>
            </a:r>
            <a:r>
              <a:rPr lang="ko-KR" altLang="en-US" b="1" dirty="0">
                <a:solidFill>
                  <a:srgbClr val="00B050"/>
                </a:solidFill>
                <a:latin typeface="Century Gothic" panose="020B0502020202020204" pitchFamily="34" charset="0"/>
                <a:ea typeface="맑은 고딕" panose="020B0503020000020004" pitchFamily="50" charset="-127"/>
              </a:rPr>
              <a:t> </a:t>
            </a:r>
            <a:r>
              <a:rPr lang="en-US" altLang="ko-KR" b="1" dirty="0">
                <a:solidFill>
                  <a:srgbClr val="00B050"/>
                </a:solidFill>
                <a:latin typeface="Century Gothic" panose="020B0502020202020204" pitchFamily="34" charset="0"/>
                <a:ea typeface="맑은 고딕" panose="020B0503020000020004" pitchFamily="50" charset="-127"/>
              </a:rPr>
              <a:t>16</a:t>
            </a:r>
            <a:r>
              <a:rPr lang="ko-KR" altLang="en-US" b="1" dirty="0">
                <a:solidFill>
                  <a:srgbClr val="00B050"/>
                </a:solidFill>
                <a:latin typeface="Century Gothic" panose="020B0502020202020204" pitchFamily="34" charset="0"/>
                <a:ea typeface="맑은 고딕" panose="020B0503020000020004" pitchFamily="50" charset="-127"/>
              </a:rPr>
              <a:t> </a:t>
            </a:r>
            <a:r>
              <a:rPr lang="en-US" altLang="ko-KR" b="1" dirty="0">
                <a:solidFill>
                  <a:srgbClr val="00B050"/>
                </a:solidFill>
                <a:latin typeface="Century Gothic" panose="020B0502020202020204" pitchFamily="34" charset="0"/>
                <a:ea typeface="맑은 고딕" panose="020B0503020000020004" pitchFamily="50" charset="-127"/>
              </a:rPr>
              <a:t>Nov.</a:t>
            </a:r>
            <a:r>
              <a:rPr lang="ko-KR" altLang="en-US" b="1" dirty="0">
                <a:solidFill>
                  <a:srgbClr val="00B050"/>
                </a:solidFill>
                <a:latin typeface="Century Gothic" panose="020B0502020202020204" pitchFamily="34" charset="0"/>
                <a:ea typeface="맑은 고딕" panose="020B0503020000020004" pitchFamily="50" charset="-127"/>
              </a:rPr>
              <a:t> </a:t>
            </a:r>
            <a:r>
              <a:rPr lang="en-US" altLang="ko-KR" b="1" dirty="0">
                <a:solidFill>
                  <a:srgbClr val="00B050"/>
                </a:solidFill>
                <a:latin typeface="Century Gothic" panose="020B0502020202020204" pitchFamily="34" charset="0"/>
                <a:ea typeface="맑은 고딕" panose="020B0503020000020004" pitchFamily="50" charset="-127"/>
              </a:rPr>
              <a:t>2019</a:t>
            </a:r>
          </a:p>
        </p:txBody>
      </p:sp>
      <p:pic>
        <p:nvPicPr>
          <p:cNvPr id="15" name="그림 14" descr="C:\Users\User\Desktop\Manuscripts\COandCO2Correlations_16Nov0228.png"/>
          <p:cNvPicPr/>
          <p:nvPr/>
        </p:nvPicPr>
        <p:blipFill rotWithShape="1">
          <a:blip r:embed="rId4" cstate="print">
            <a:extLst>
              <a:ext uri="{28A0092B-C50C-407E-A947-70E740481C1C}">
                <a14:useLocalDpi xmlns:a14="http://schemas.microsoft.com/office/drawing/2010/main" val="0"/>
              </a:ext>
            </a:extLst>
          </a:blip>
          <a:srcRect l="3376" t="4655" r="4838"/>
          <a:stretch/>
        </p:blipFill>
        <p:spPr bwMode="auto">
          <a:xfrm>
            <a:off x="3704544" y="1489971"/>
            <a:ext cx="2952328" cy="2227702"/>
          </a:xfrm>
          <a:prstGeom prst="rect">
            <a:avLst/>
          </a:prstGeom>
          <a:noFill/>
          <a:ln>
            <a:noFill/>
          </a:ln>
          <a:extLst>
            <a:ext uri="{53640926-AAD7-44D8-BBD7-CCE9431645EC}">
              <a14:shadowObscured xmlns:a14="http://schemas.microsoft.com/office/drawing/2010/main"/>
            </a:ext>
          </a:extLst>
        </p:spPr>
      </p:pic>
      <p:pic>
        <p:nvPicPr>
          <p:cNvPr id="16" name="그림 15" descr="D:\탄소연구팀\3. 논문 Draft_Aircraft_NIMS_SCI(E)\4. (SubDate_20220316)CO_GWAstation_Aircraft\(20220603)MajorRevision\Revision_Figures\COandCH4Correlations_16Nov_revision1.png"/>
          <p:cNvPicPr/>
          <p:nvPr/>
        </p:nvPicPr>
        <p:blipFill rotWithShape="1">
          <a:blip r:embed="rId5" cstate="print">
            <a:extLst>
              <a:ext uri="{28A0092B-C50C-407E-A947-70E740481C1C}">
                <a14:useLocalDpi xmlns:a14="http://schemas.microsoft.com/office/drawing/2010/main" val="0"/>
              </a:ext>
            </a:extLst>
          </a:blip>
          <a:srcRect l="1984" r="5382"/>
          <a:stretch/>
        </p:blipFill>
        <p:spPr bwMode="auto">
          <a:xfrm>
            <a:off x="6895058" y="1391136"/>
            <a:ext cx="2931525" cy="2227702"/>
          </a:xfrm>
          <a:prstGeom prst="rect">
            <a:avLst/>
          </a:prstGeom>
          <a:noFill/>
          <a:ln>
            <a:noFill/>
          </a:ln>
          <a:extLst>
            <a:ext uri="{53640926-AAD7-44D8-BBD7-CCE9431645EC}">
              <a14:shadowObscured xmlns:a14="http://schemas.microsoft.com/office/drawing/2010/main"/>
            </a:ext>
          </a:extLst>
        </p:spPr>
      </p:pic>
      <p:sp>
        <p:nvSpPr>
          <p:cNvPr id="2" name="직사각형 1"/>
          <p:cNvSpPr/>
          <p:nvPr/>
        </p:nvSpPr>
        <p:spPr>
          <a:xfrm>
            <a:off x="512366" y="4149080"/>
            <a:ext cx="2592288" cy="360040"/>
          </a:xfrm>
          <a:prstGeom prst="rect">
            <a:avLst/>
          </a:prstGeom>
          <a:solidFill>
            <a:schemeClr val="bg1">
              <a:lumMod val="8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p:cNvSpPr/>
          <p:nvPr/>
        </p:nvSpPr>
        <p:spPr>
          <a:xfrm>
            <a:off x="512366" y="3717032"/>
            <a:ext cx="2592288" cy="360040"/>
          </a:xfrm>
          <a:prstGeom prst="rect">
            <a:avLst/>
          </a:prstGeom>
          <a:solidFill>
            <a:srgbClr val="CC00FF">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직사각형 2"/>
          <p:cNvSpPr/>
          <p:nvPr/>
        </p:nvSpPr>
        <p:spPr>
          <a:xfrm>
            <a:off x="925141" y="1988840"/>
            <a:ext cx="2297668" cy="461665"/>
          </a:xfrm>
          <a:prstGeom prst="rect">
            <a:avLst/>
          </a:prstGeom>
        </p:spPr>
        <p:txBody>
          <a:bodyPr wrap="square">
            <a:spAutoFit/>
          </a:bodyPr>
          <a:lstStyle/>
          <a:p>
            <a:r>
              <a:rPr lang="en-US" altLang="ko-KR" sz="1200" dirty="0">
                <a:latin typeface="Arial" pitchFamily="34" charset="0"/>
                <a:cs typeface="Arial" pitchFamily="34" charset="0"/>
              </a:rPr>
              <a:t>Common anthropogenic combustion sources</a:t>
            </a:r>
            <a:endParaRPr lang="ko-KR" altLang="en-US" sz="1200" dirty="0">
              <a:latin typeface="Arial" pitchFamily="34" charset="0"/>
              <a:cs typeface="Arial" pitchFamily="34" charset="0"/>
            </a:endParaRPr>
          </a:p>
        </p:txBody>
      </p:sp>
      <p:sp>
        <p:nvSpPr>
          <p:cNvPr id="9" name="제목 3">
            <a:extLst>
              <a:ext uri="{FF2B5EF4-FFF2-40B4-BE49-F238E27FC236}">
                <a16:creationId xmlns:a16="http://schemas.microsoft.com/office/drawing/2014/main" id="{99AF3A21-DF0B-6E71-FA82-5DFD2D6C5B62}"/>
              </a:ext>
            </a:extLst>
          </p:cNvPr>
          <p:cNvSpPr>
            <a:spLocks noGrp="1"/>
          </p:cNvSpPr>
          <p:nvPr>
            <p:ph type="title"/>
          </p:nvPr>
        </p:nvSpPr>
        <p:spPr>
          <a:xfrm>
            <a:off x="530190" y="101600"/>
            <a:ext cx="8669124" cy="490538"/>
          </a:xfrm>
        </p:spPr>
        <p:txBody>
          <a:bodyPr>
            <a:normAutofit fontScale="90000"/>
          </a:bodyPr>
          <a:lstStyle/>
          <a:p>
            <a:r>
              <a:rPr lang="en-US" altLang="ko-KR" sz="2400" dirty="0">
                <a:solidFill>
                  <a:schemeClr val="tx2">
                    <a:lumMod val="75000"/>
                  </a:schemeClr>
                </a:solidFill>
              </a:rPr>
              <a:t>In-situ Vertical Profiles of air pollutions at AMY GAW station</a:t>
            </a:r>
            <a:endParaRPr lang="ko-KR" altLang="en-US" sz="2400" dirty="0">
              <a:solidFill>
                <a:schemeClr val="tx2">
                  <a:lumMod val="75000"/>
                </a:schemeClr>
              </a:solidFill>
            </a:endParaRPr>
          </a:p>
        </p:txBody>
      </p:sp>
      <p:sp>
        <p:nvSpPr>
          <p:cNvPr id="10" name="직사각형 9">
            <a:extLst>
              <a:ext uri="{FF2B5EF4-FFF2-40B4-BE49-F238E27FC236}">
                <a16:creationId xmlns:a16="http://schemas.microsoft.com/office/drawing/2014/main" id="{AEDC20B7-158C-B84C-B083-A6E52A92A355}"/>
              </a:ext>
            </a:extLst>
          </p:cNvPr>
          <p:cNvSpPr/>
          <p:nvPr/>
        </p:nvSpPr>
        <p:spPr>
          <a:xfrm>
            <a:off x="184731" y="4947158"/>
            <a:ext cx="2919923" cy="923330"/>
          </a:xfrm>
          <a:prstGeom prst="rect">
            <a:avLst/>
          </a:prstGeom>
        </p:spPr>
        <p:txBody>
          <a:bodyPr wrap="square">
            <a:spAutoFit/>
          </a:bodyPr>
          <a:lstStyle/>
          <a:p>
            <a:pPr marL="285750" indent="-285750">
              <a:buFont typeface="Arial" pitchFamily="34" charset="0"/>
              <a:buChar char="•"/>
            </a:pPr>
            <a:r>
              <a:rPr lang="en-US" altLang="ko-KR" dirty="0">
                <a:latin typeface="Arial" pitchFamily="34" charset="0"/>
                <a:cs typeface="Arial" pitchFamily="34" charset="0"/>
              </a:rPr>
              <a:t>Emission sources differed below and above the BLH altitude.</a:t>
            </a:r>
          </a:p>
        </p:txBody>
      </p:sp>
      <p:sp>
        <p:nvSpPr>
          <p:cNvPr id="11" name="TextBox 10">
            <a:extLst>
              <a:ext uri="{FF2B5EF4-FFF2-40B4-BE49-F238E27FC236}">
                <a16:creationId xmlns:a16="http://schemas.microsoft.com/office/drawing/2014/main" id="{83061A03-414C-0F82-50BA-13A5012A3581}"/>
              </a:ext>
            </a:extLst>
          </p:cNvPr>
          <p:cNvSpPr txBox="1"/>
          <p:nvPr/>
        </p:nvSpPr>
        <p:spPr>
          <a:xfrm>
            <a:off x="8605540" y="6381328"/>
            <a:ext cx="1440160" cy="307777"/>
          </a:xfrm>
          <a:prstGeom prst="rect">
            <a:avLst/>
          </a:prstGeom>
          <a:noFill/>
        </p:spPr>
        <p:txBody>
          <a:bodyPr wrap="square" rtlCol="0">
            <a:spAutoFit/>
          </a:bodyPr>
          <a:lstStyle/>
          <a:p>
            <a:r>
              <a:rPr lang="en-US" altLang="ko-KR" sz="1400" i="1" dirty="0">
                <a:solidFill>
                  <a:schemeClr val="tx1">
                    <a:lumMod val="65000"/>
                    <a:lumOff val="35000"/>
                  </a:schemeClr>
                </a:solidFill>
                <a:latin typeface="Arial" pitchFamily="34" charset="0"/>
                <a:cs typeface="Arial" pitchFamily="34" charset="0"/>
              </a:rPr>
              <a:t>Li et al., 2022</a:t>
            </a:r>
            <a:endParaRPr lang="ko-KR" altLang="en-US" sz="1400" i="1"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1271468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0" name="제목 3">
            <a:extLst>
              <a:ext uri="{FF2B5EF4-FFF2-40B4-BE49-F238E27FC236}">
                <a16:creationId xmlns:a16="http://schemas.microsoft.com/office/drawing/2014/main" id="{1467CAE3-0F8F-466A-8142-D1D31C520D3E}"/>
              </a:ext>
            </a:extLst>
          </p:cNvPr>
          <p:cNvSpPr>
            <a:spLocks noGrp="1"/>
          </p:cNvSpPr>
          <p:nvPr>
            <p:ph type="title"/>
          </p:nvPr>
        </p:nvSpPr>
        <p:spPr>
          <a:xfrm>
            <a:off x="513650" y="121168"/>
            <a:ext cx="7973837" cy="490066"/>
          </a:xfrm>
        </p:spPr>
        <p:txBody>
          <a:bodyPr>
            <a:normAutofit/>
          </a:bodyPr>
          <a:lstStyle/>
          <a:p>
            <a:r>
              <a:rPr lang="en-US" altLang="ko-KR" sz="2000" dirty="0"/>
              <a:t>Summary</a:t>
            </a:r>
            <a:endParaRPr lang="ko-KR" altLang="en-US" sz="2000" dirty="0"/>
          </a:p>
        </p:txBody>
      </p:sp>
      <p:sp>
        <p:nvSpPr>
          <p:cNvPr id="13" name="TextBox 12">
            <a:extLst>
              <a:ext uri="{FF2B5EF4-FFF2-40B4-BE49-F238E27FC236}">
                <a16:creationId xmlns:a16="http://schemas.microsoft.com/office/drawing/2014/main" id="{279C0DF9-30F3-432B-8DB2-2144C4713D33}"/>
              </a:ext>
            </a:extLst>
          </p:cNvPr>
          <p:cNvSpPr txBox="1"/>
          <p:nvPr/>
        </p:nvSpPr>
        <p:spPr>
          <a:xfrm>
            <a:off x="214688" y="670889"/>
            <a:ext cx="9632718" cy="646331"/>
          </a:xfrm>
          <a:prstGeom prst="rect">
            <a:avLst/>
          </a:prstGeom>
          <a:noFill/>
        </p:spPr>
        <p:txBody>
          <a:bodyPr wrap="square">
            <a:spAutoFit/>
          </a:bodyPr>
          <a:lstStyle/>
          <a:p>
            <a:pPr marL="285750" indent="-285750" eaLnBrk="1" fontAlgn="auto" hangingPunct="1">
              <a:spcBef>
                <a:spcPts val="0"/>
              </a:spcBef>
              <a:spcAft>
                <a:spcPts val="0"/>
              </a:spcAft>
              <a:buFont typeface="Wingdings" pitchFamily="2" charset="2"/>
              <a:buChar char="§"/>
              <a:defRPr/>
            </a:pPr>
            <a:r>
              <a:rPr kumimoji="0" lang="en-US" altLang="ko-KR" sz="1800" dirty="0">
                <a:solidFill>
                  <a:schemeClr val="tx1">
                    <a:lumMod val="85000"/>
                    <a:lumOff val="15000"/>
                  </a:schemeClr>
                </a:solidFill>
                <a:latin typeface="Arial" pitchFamily="34" charset="0"/>
                <a:cs typeface="Arial" panose="020B0604020202020204" pitchFamily="34" charset="0"/>
              </a:rPr>
              <a:t>A new </a:t>
            </a:r>
            <a:r>
              <a:rPr kumimoji="0" lang="en-US" altLang="ko-KR" sz="1800" dirty="0">
                <a:solidFill>
                  <a:srgbClr val="FF0000"/>
                </a:solidFill>
                <a:latin typeface="Arial" panose="020B0604020202020204" pitchFamily="34" charset="0"/>
                <a:cs typeface="Arial" panose="020B0604020202020204" pitchFamily="34" charset="0"/>
              </a:rPr>
              <a:t>KMA King Air aircraft research platform </a:t>
            </a:r>
            <a:r>
              <a:rPr kumimoji="0" lang="en-US" altLang="ko-KR" sz="1800" dirty="0">
                <a:solidFill>
                  <a:schemeClr val="tx1">
                    <a:lumMod val="85000"/>
                    <a:lumOff val="15000"/>
                  </a:schemeClr>
                </a:solidFill>
                <a:latin typeface="Arial" panose="020B0604020202020204" pitchFamily="34" charset="0"/>
                <a:cs typeface="Arial" panose="020B0604020202020204" pitchFamily="34" charset="0"/>
              </a:rPr>
              <a:t>were established and started the </a:t>
            </a:r>
            <a:r>
              <a:rPr kumimoji="0" lang="en-US" altLang="ko-KR" sz="1800" b="1" dirty="0">
                <a:solidFill>
                  <a:schemeClr val="tx1">
                    <a:lumMod val="85000"/>
                    <a:lumOff val="15000"/>
                  </a:schemeClr>
                </a:solidFill>
                <a:latin typeface="Arial" panose="020B0604020202020204" pitchFamily="34" charset="0"/>
                <a:cs typeface="Arial" panose="020B0604020202020204" pitchFamily="34" charset="0"/>
              </a:rPr>
              <a:t>regular observations</a:t>
            </a:r>
            <a:r>
              <a:rPr kumimoji="0" lang="en-US" altLang="ko-KR" sz="1800" dirty="0">
                <a:solidFill>
                  <a:schemeClr val="tx1">
                    <a:lumMod val="85000"/>
                    <a:lumOff val="15000"/>
                  </a:schemeClr>
                </a:solidFill>
                <a:latin typeface="Arial" panose="020B0604020202020204" pitchFamily="34" charset="0"/>
                <a:cs typeface="Arial" panose="020B0604020202020204" pitchFamily="34" charset="0"/>
              </a:rPr>
              <a:t> over KOREA since 2018. </a:t>
            </a:r>
            <a:endParaRPr kumimoji="0" lang="en-US" altLang="ko-KR" sz="1800" dirty="0">
              <a:solidFill>
                <a:schemeClr val="tx1">
                  <a:lumMod val="85000"/>
                  <a:lumOff val="15000"/>
                </a:schemeClr>
              </a:solidFill>
              <a:latin typeface="Arial" panose="020B0604020202020204" pitchFamily="34" charset="0"/>
              <a:cs typeface="Arial" panose="020B0604020202020204" pitchFamily="34" charset="0"/>
              <a:sym typeface="Wingdings" panose="05000000000000000000" pitchFamily="2" charset="2"/>
            </a:endParaRPr>
          </a:p>
        </p:txBody>
      </p:sp>
      <p:sp>
        <p:nvSpPr>
          <p:cNvPr id="14" name="직사각형 13"/>
          <p:cNvSpPr/>
          <p:nvPr/>
        </p:nvSpPr>
        <p:spPr>
          <a:xfrm>
            <a:off x="322921" y="1520272"/>
            <a:ext cx="9496803" cy="2632003"/>
          </a:xfrm>
          <a:prstGeom prst="rect">
            <a:avLst/>
          </a:prstGeom>
        </p:spPr>
        <p:txBody>
          <a:bodyPr wrap="square">
            <a:spAutoFit/>
          </a:bodyPr>
          <a:lstStyle/>
          <a:p>
            <a:pPr marL="285750" indent="-285750">
              <a:lnSpc>
                <a:spcPct val="150000"/>
              </a:lnSpc>
              <a:buFont typeface="Wingdings" pitchFamily="2" charset="2"/>
              <a:buChar char="§"/>
              <a:defRPr/>
            </a:pPr>
            <a:r>
              <a:rPr lang="en-US" altLang="ko-KR" sz="1600" dirty="0">
                <a:solidFill>
                  <a:srgbClr val="7030A0"/>
                </a:solidFill>
                <a:latin typeface="Arial" pitchFamily="34" charset="0"/>
                <a:ea typeface="맑은 고딕"/>
                <a:cs typeface="Arial" pitchFamily="34" charset="0"/>
                <a:sym typeface="Wingdings" panose="05000000000000000000" pitchFamily="2" charset="2"/>
              </a:rPr>
              <a:t>AMY, </a:t>
            </a:r>
            <a:r>
              <a:rPr lang="en-US" altLang="ko-KR" sz="1600" dirty="0">
                <a:latin typeface="Arial" pitchFamily="34" charset="0"/>
                <a:ea typeface="맑은 고딕"/>
                <a:cs typeface="Arial" pitchFamily="34" charset="0"/>
                <a:sym typeface="Wingdings" panose="05000000000000000000" pitchFamily="2" charset="2"/>
              </a:rPr>
              <a:t>a WMO/GAW regional station in Korea</a:t>
            </a:r>
            <a:r>
              <a:rPr lang="en-US" altLang="ko-KR" sz="1600" dirty="0">
                <a:solidFill>
                  <a:srgbClr val="7030A0"/>
                </a:solidFill>
                <a:latin typeface="Arial" pitchFamily="34" charset="0"/>
                <a:ea typeface="맑은 고딕"/>
                <a:cs typeface="Arial" pitchFamily="34" charset="0"/>
                <a:sym typeface="Wingdings" panose="05000000000000000000" pitchFamily="2" charset="2"/>
              </a:rPr>
              <a:t>, provides continuous observations of CO, GHGs, Aerosol at surface and </a:t>
            </a:r>
            <a:r>
              <a:rPr lang="en-US" altLang="ko-KR" sz="1600" b="1" dirty="0">
                <a:solidFill>
                  <a:srgbClr val="7030A0"/>
                </a:solidFill>
                <a:latin typeface="Arial" pitchFamily="34" charset="0"/>
                <a:ea typeface="맑은 고딕"/>
                <a:cs typeface="Arial" pitchFamily="34" charset="0"/>
                <a:sym typeface="Wingdings" panose="05000000000000000000" pitchFamily="2" charset="2"/>
              </a:rPr>
              <a:t>vertical profiles </a:t>
            </a:r>
            <a:r>
              <a:rPr lang="en-US" altLang="ko-KR" sz="1600" dirty="0">
                <a:solidFill>
                  <a:srgbClr val="7030A0"/>
                </a:solidFill>
                <a:latin typeface="Arial" pitchFamily="34" charset="0"/>
                <a:ea typeface="맑은 고딕"/>
                <a:cs typeface="Arial" pitchFamily="34" charset="0"/>
                <a:sym typeface="Wingdings" panose="05000000000000000000" pitchFamily="2" charset="2"/>
              </a:rPr>
              <a:t>within 0.5-9</a:t>
            </a:r>
            <a:r>
              <a:rPr lang="ko-KR" altLang="en-US" sz="1600" dirty="0">
                <a:solidFill>
                  <a:srgbClr val="7030A0"/>
                </a:solidFill>
                <a:latin typeface="Arial" pitchFamily="34" charset="0"/>
                <a:ea typeface="맑은 고딕"/>
                <a:cs typeface="Arial" pitchFamily="34" charset="0"/>
                <a:sym typeface="Wingdings" panose="05000000000000000000" pitchFamily="2" charset="2"/>
              </a:rPr>
              <a:t> </a:t>
            </a:r>
            <a:r>
              <a:rPr lang="en-US" altLang="ko-KR" sz="1600" dirty="0">
                <a:solidFill>
                  <a:srgbClr val="7030A0"/>
                </a:solidFill>
                <a:latin typeface="Arial" pitchFamily="34" charset="0"/>
                <a:ea typeface="맑은 고딕"/>
                <a:cs typeface="Arial" pitchFamily="34" charset="0"/>
                <a:sym typeface="Wingdings" panose="05000000000000000000" pitchFamily="2" charset="2"/>
              </a:rPr>
              <a:t>km </a:t>
            </a:r>
            <a:r>
              <a:rPr lang="en-US" altLang="ko-KR" sz="1600" dirty="0">
                <a:latin typeface="Arial" pitchFamily="34" charset="0"/>
                <a:ea typeface="맑은 고딕"/>
                <a:cs typeface="Arial" pitchFamily="34" charset="0"/>
                <a:sym typeface="Wingdings" panose="05000000000000000000" pitchFamily="2" charset="2"/>
              </a:rPr>
              <a:t>that are also collected by aircraft campaigns with </a:t>
            </a:r>
            <a:r>
              <a:rPr lang="en-US" altLang="ko-KR" sz="1600" b="1" dirty="0">
                <a:latin typeface="Arial" pitchFamily="34" charset="0"/>
                <a:ea typeface="맑은 고딕"/>
                <a:cs typeface="Arial" pitchFamily="34" charset="0"/>
                <a:sym typeface="Wingdings" panose="05000000000000000000" pitchFamily="2" charset="2"/>
              </a:rPr>
              <a:t>0.25 ppm,</a:t>
            </a:r>
            <a:r>
              <a:rPr lang="ko-KR" altLang="en-US" sz="1600" b="1" dirty="0">
                <a:latin typeface="Arial" pitchFamily="34" charset="0"/>
                <a:ea typeface="맑은 고딕"/>
                <a:cs typeface="Arial" pitchFamily="34" charset="0"/>
                <a:sym typeface="Wingdings" panose="05000000000000000000" pitchFamily="2" charset="2"/>
              </a:rPr>
              <a:t> </a:t>
            </a:r>
            <a:r>
              <a:rPr lang="en-US" altLang="ko-KR" sz="1600" b="1" dirty="0">
                <a:latin typeface="Arial" pitchFamily="34" charset="0"/>
                <a:ea typeface="맑은 고딕"/>
                <a:cs typeface="Arial" pitchFamily="34" charset="0"/>
                <a:sym typeface="Wingdings" panose="05000000000000000000" pitchFamily="2" charset="2"/>
              </a:rPr>
              <a:t>3</a:t>
            </a:r>
            <a:r>
              <a:rPr lang="ko-KR" altLang="en-US" sz="1600" b="1" dirty="0">
                <a:latin typeface="Arial" pitchFamily="34" charset="0"/>
                <a:ea typeface="맑은 고딕"/>
                <a:cs typeface="Arial" pitchFamily="34" charset="0"/>
                <a:sym typeface="Wingdings" panose="05000000000000000000" pitchFamily="2" charset="2"/>
              </a:rPr>
              <a:t> </a:t>
            </a:r>
            <a:r>
              <a:rPr lang="en-US" altLang="ko-KR" sz="1600" b="1" dirty="0">
                <a:latin typeface="Arial" pitchFamily="34" charset="0"/>
                <a:ea typeface="맑은 고딕"/>
                <a:cs typeface="Arial" pitchFamily="34" charset="0"/>
                <a:sym typeface="Wingdings" panose="05000000000000000000" pitchFamily="2" charset="2"/>
              </a:rPr>
              <a:t>ppb, 4.5 ppb</a:t>
            </a:r>
            <a:r>
              <a:rPr lang="ko-KR" altLang="en-US" sz="1600" dirty="0">
                <a:latin typeface="Arial" pitchFamily="34" charset="0"/>
                <a:ea typeface="맑은 고딕"/>
                <a:cs typeface="Arial" pitchFamily="34" charset="0"/>
                <a:sym typeface="Wingdings" panose="05000000000000000000" pitchFamily="2" charset="2"/>
              </a:rPr>
              <a:t> </a:t>
            </a:r>
            <a:r>
              <a:rPr lang="en-US" altLang="ko-KR" sz="1600" dirty="0">
                <a:latin typeface="Arial" pitchFamily="34" charset="0"/>
                <a:ea typeface="맑은 고딕"/>
                <a:cs typeface="Arial" pitchFamily="34" charset="0"/>
                <a:sym typeface="Wingdings" panose="05000000000000000000" pitchFamily="2" charset="2"/>
              </a:rPr>
              <a:t>precisions</a:t>
            </a:r>
            <a:r>
              <a:rPr lang="ko-KR" altLang="en-US" sz="1600" dirty="0">
                <a:latin typeface="Arial" pitchFamily="34" charset="0"/>
                <a:ea typeface="맑은 고딕"/>
                <a:cs typeface="Arial" pitchFamily="34" charset="0"/>
                <a:sym typeface="Wingdings" panose="05000000000000000000" pitchFamily="2" charset="2"/>
              </a:rPr>
              <a:t> </a:t>
            </a:r>
            <a:r>
              <a:rPr lang="en-US" altLang="ko-KR" sz="1600" dirty="0">
                <a:latin typeface="Arial" pitchFamily="34" charset="0"/>
                <a:ea typeface="맑은 고딕"/>
                <a:cs typeface="Arial" pitchFamily="34" charset="0"/>
                <a:sym typeface="Wingdings" panose="05000000000000000000" pitchFamily="2" charset="2"/>
              </a:rPr>
              <a:t>for</a:t>
            </a:r>
            <a:r>
              <a:rPr lang="ko-KR" altLang="en-US" sz="1600" dirty="0">
                <a:latin typeface="Arial" pitchFamily="34" charset="0"/>
                <a:ea typeface="맑은 고딕"/>
                <a:cs typeface="Arial" pitchFamily="34" charset="0"/>
                <a:sym typeface="Wingdings" panose="05000000000000000000" pitchFamily="2" charset="2"/>
              </a:rPr>
              <a:t> </a:t>
            </a:r>
            <a:r>
              <a:rPr lang="en-US" altLang="ko-KR" sz="1600" dirty="0">
                <a:latin typeface="Arial" pitchFamily="34" charset="0"/>
                <a:ea typeface="맑은 고딕"/>
                <a:cs typeface="Arial" pitchFamily="34" charset="0"/>
                <a:sym typeface="Wingdings" panose="05000000000000000000" pitchFamily="2" charset="2"/>
              </a:rPr>
              <a:t>CO2,</a:t>
            </a:r>
            <a:r>
              <a:rPr lang="ko-KR" altLang="en-US" sz="1600" dirty="0">
                <a:latin typeface="Arial" pitchFamily="34" charset="0"/>
                <a:ea typeface="맑은 고딕"/>
                <a:cs typeface="Arial" pitchFamily="34" charset="0"/>
                <a:sym typeface="Wingdings" panose="05000000000000000000" pitchFamily="2" charset="2"/>
              </a:rPr>
              <a:t> </a:t>
            </a:r>
            <a:r>
              <a:rPr lang="en-US" altLang="ko-KR" sz="1600" dirty="0">
                <a:latin typeface="Arial" pitchFamily="34" charset="0"/>
                <a:ea typeface="맑은 고딕"/>
                <a:cs typeface="Arial" pitchFamily="34" charset="0"/>
                <a:sym typeface="Wingdings" panose="05000000000000000000" pitchFamily="2" charset="2"/>
              </a:rPr>
              <a:t>CH4 and CO respectively.</a:t>
            </a:r>
          </a:p>
          <a:p>
            <a:pPr marL="285750" indent="-285750">
              <a:lnSpc>
                <a:spcPct val="150000"/>
              </a:lnSpc>
              <a:buFont typeface="Wingdings" pitchFamily="2" charset="2"/>
              <a:buChar char="§"/>
              <a:defRPr/>
            </a:pPr>
            <a:endParaRPr lang="en-US" altLang="ko-KR" sz="1600" dirty="0">
              <a:latin typeface="Arial" pitchFamily="34" charset="0"/>
              <a:ea typeface="맑은 고딕"/>
              <a:cs typeface="Arial" pitchFamily="34" charset="0"/>
              <a:sym typeface="Wingdings" panose="05000000000000000000" pitchFamily="2" charset="2"/>
            </a:endParaRPr>
          </a:p>
          <a:p>
            <a:pPr marL="285750" indent="-285750">
              <a:lnSpc>
                <a:spcPct val="150000"/>
              </a:lnSpc>
              <a:buFont typeface="Wingdings" pitchFamily="2" charset="2"/>
              <a:buChar char="§"/>
              <a:defRPr/>
            </a:pPr>
            <a:r>
              <a:rPr lang="en-US" altLang="ko-KR" sz="1600" dirty="0">
                <a:latin typeface="Arial" pitchFamily="34" charset="0"/>
                <a:cs typeface="Arial" pitchFamily="34" charset="0"/>
              </a:rPr>
              <a:t>Emissions from eastern China have a potentially leading role in the observed high pollution events at the surface and the lower FT over the AMY station in 2019 -&gt; we need the continuous monitoring and analyze the vertical structure for more cases</a:t>
            </a:r>
            <a:endParaRPr lang="en-US" altLang="ko-KR" sz="1600" dirty="0">
              <a:solidFill>
                <a:schemeClr val="tx1">
                  <a:lumMod val="85000"/>
                  <a:lumOff val="15000"/>
                </a:schemeClr>
              </a:solidFill>
              <a:latin typeface="Arial" pitchFamily="34" charset="0"/>
              <a:cs typeface="Arial" pitchFamily="34" charset="0"/>
              <a:sym typeface="Wingdings" panose="05000000000000000000" pitchFamily="2" charset="2"/>
            </a:endParaRPr>
          </a:p>
        </p:txBody>
      </p:sp>
      <p:sp>
        <p:nvSpPr>
          <p:cNvPr id="24" name="TextBox 23">
            <a:extLst>
              <a:ext uri="{FF2B5EF4-FFF2-40B4-BE49-F238E27FC236}">
                <a16:creationId xmlns:a16="http://schemas.microsoft.com/office/drawing/2014/main" id="{77FE3D88-E97D-2D6A-7A84-8827576DA0D9}"/>
              </a:ext>
            </a:extLst>
          </p:cNvPr>
          <p:cNvSpPr txBox="1"/>
          <p:nvPr/>
        </p:nvSpPr>
        <p:spPr>
          <a:xfrm>
            <a:off x="7543130" y="6456850"/>
            <a:ext cx="2502570" cy="338554"/>
          </a:xfrm>
          <a:prstGeom prst="rect">
            <a:avLst/>
          </a:prstGeom>
          <a:noFill/>
        </p:spPr>
        <p:txBody>
          <a:bodyPr wrap="square" rtlCol="0">
            <a:spAutoFit/>
          </a:bodyPr>
          <a:lstStyle/>
          <a:p>
            <a:r>
              <a:rPr lang="en-US" altLang="ko-KR" sz="1600" i="1" dirty="0">
                <a:latin typeface="Arial" panose="020B0604020202020204" pitchFamily="34" charset="0"/>
                <a:cs typeface="Arial" panose="020B0604020202020204" pitchFamily="34" charset="0"/>
              </a:rPr>
              <a:t>Li et al., 2020, 2022</a:t>
            </a:r>
            <a:endParaRPr lang="ko-KR" alt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2755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0" name="제목 3">
            <a:extLst>
              <a:ext uri="{FF2B5EF4-FFF2-40B4-BE49-F238E27FC236}">
                <a16:creationId xmlns:a16="http://schemas.microsoft.com/office/drawing/2014/main" id="{1467CAE3-0F8F-466A-8142-D1D31C520D3E}"/>
              </a:ext>
            </a:extLst>
          </p:cNvPr>
          <p:cNvSpPr>
            <a:spLocks noGrp="1"/>
          </p:cNvSpPr>
          <p:nvPr>
            <p:ph type="title"/>
          </p:nvPr>
        </p:nvSpPr>
        <p:spPr>
          <a:xfrm>
            <a:off x="513650" y="121168"/>
            <a:ext cx="7973837" cy="490066"/>
          </a:xfrm>
        </p:spPr>
        <p:txBody>
          <a:bodyPr>
            <a:normAutofit/>
          </a:bodyPr>
          <a:lstStyle/>
          <a:p>
            <a:r>
              <a:rPr lang="en-US" altLang="ko-KR" sz="2000" dirty="0"/>
              <a:t>Ongoing works: Climatological Seasonal variations</a:t>
            </a:r>
            <a:endParaRPr lang="ko-KR" altLang="en-US" sz="2000" dirty="0"/>
          </a:p>
        </p:txBody>
      </p:sp>
      <p:sp>
        <p:nvSpPr>
          <p:cNvPr id="15" name="직사각형 14"/>
          <p:cNvSpPr/>
          <p:nvPr/>
        </p:nvSpPr>
        <p:spPr>
          <a:xfrm>
            <a:off x="184731" y="5970768"/>
            <a:ext cx="10056533" cy="828688"/>
          </a:xfrm>
          <a:prstGeom prst="rect">
            <a:avLst/>
          </a:prstGeom>
        </p:spPr>
        <p:txBody>
          <a:bodyPr wrap="square">
            <a:spAutoFit/>
          </a:bodyPr>
          <a:lstStyle/>
          <a:p>
            <a:pPr marL="285750" indent="-285750" eaLnBrk="1" fontAlgn="auto" hangingPunct="1">
              <a:lnSpc>
                <a:spcPct val="150000"/>
              </a:lnSpc>
              <a:spcBef>
                <a:spcPts val="0"/>
              </a:spcBef>
              <a:spcAft>
                <a:spcPts val="0"/>
              </a:spcAft>
              <a:buFont typeface="Wingdings" pitchFamily="2" charset="2"/>
              <a:buChar char="§"/>
              <a:defRPr/>
            </a:pPr>
            <a:r>
              <a:rPr kumimoji="0" lang="en-US" altLang="ko-KR" sz="1700" dirty="0">
                <a:solidFill>
                  <a:srgbClr val="2A8B25"/>
                </a:solidFill>
                <a:latin typeface="Arial" panose="020B0604020202020204" pitchFamily="34" charset="0"/>
                <a:cs typeface="Arial" panose="020B0604020202020204" pitchFamily="34" charset="0"/>
              </a:rPr>
              <a:t>We are going to achieve the vertical flask sampling of </a:t>
            </a:r>
            <a:r>
              <a:rPr kumimoji="0" lang="en-US" altLang="ko-KR" sz="1700" baseline="30000" dirty="0">
                <a:solidFill>
                  <a:srgbClr val="2A8B25"/>
                </a:solidFill>
                <a:latin typeface="Arial" panose="020B0604020202020204" pitchFamily="34" charset="0"/>
                <a:cs typeface="Arial" panose="020B0604020202020204" pitchFamily="34" charset="0"/>
              </a:rPr>
              <a:t>13</a:t>
            </a:r>
            <a:r>
              <a:rPr kumimoji="0" lang="en-US" altLang="ko-KR" sz="1700" dirty="0">
                <a:solidFill>
                  <a:srgbClr val="2A8B25"/>
                </a:solidFill>
                <a:latin typeface="Arial" panose="020B0604020202020204" pitchFamily="34" charset="0"/>
                <a:cs typeface="Arial" panose="020B0604020202020204" pitchFamily="34" charset="0"/>
              </a:rPr>
              <a:t>C-CO</a:t>
            </a:r>
            <a:r>
              <a:rPr kumimoji="0" lang="en-US" altLang="ko-KR" sz="1700" baseline="-25000" dirty="0">
                <a:solidFill>
                  <a:srgbClr val="2A8B25"/>
                </a:solidFill>
                <a:latin typeface="Arial" panose="020B0604020202020204" pitchFamily="34" charset="0"/>
                <a:cs typeface="Arial" panose="020B0604020202020204" pitchFamily="34" charset="0"/>
              </a:rPr>
              <a:t>2</a:t>
            </a:r>
            <a:r>
              <a:rPr kumimoji="0" lang="en-US" altLang="ko-KR" sz="1700" dirty="0">
                <a:solidFill>
                  <a:srgbClr val="2A8B25"/>
                </a:solidFill>
                <a:latin typeface="Arial" panose="020B0604020202020204" pitchFamily="34" charset="0"/>
                <a:cs typeface="Arial" panose="020B0604020202020204" pitchFamily="34" charset="0"/>
              </a:rPr>
              <a:t>, </a:t>
            </a:r>
            <a:r>
              <a:rPr kumimoji="0" lang="en-US" altLang="ko-KR" sz="1700" baseline="30000" dirty="0">
                <a:solidFill>
                  <a:srgbClr val="2A8B25"/>
                </a:solidFill>
                <a:latin typeface="Arial" panose="020B0604020202020204" pitchFamily="34" charset="0"/>
                <a:cs typeface="Arial" panose="020B0604020202020204" pitchFamily="34" charset="0"/>
              </a:rPr>
              <a:t>14</a:t>
            </a:r>
            <a:r>
              <a:rPr kumimoji="0" lang="en-US" altLang="ko-KR" sz="1700" dirty="0">
                <a:solidFill>
                  <a:srgbClr val="2A8B25"/>
                </a:solidFill>
                <a:latin typeface="Arial" panose="020B0604020202020204" pitchFamily="34" charset="0"/>
                <a:cs typeface="Arial" panose="020B0604020202020204" pitchFamily="34" charset="0"/>
              </a:rPr>
              <a:t>C-CO</a:t>
            </a:r>
            <a:r>
              <a:rPr kumimoji="0" lang="en-US" altLang="ko-KR" sz="1700" baseline="-25000" dirty="0">
                <a:solidFill>
                  <a:srgbClr val="2A8B25"/>
                </a:solidFill>
                <a:latin typeface="Arial" panose="020B0604020202020204" pitchFamily="34" charset="0"/>
                <a:cs typeface="Arial" panose="020B0604020202020204" pitchFamily="34" charset="0"/>
              </a:rPr>
              <a:t>2</a:t>
            </a:r>
            <a:r>
              <a:rPr kumimoji="0" lang="en-US" altLang="ko-KR" sz="1700" dirty="0">
                <a:solidFill>
                  <a:srgbClr val="2A8B25"/>
                </a:solidFill>
                <a:latin typeface="Arial" panose="020B0604020202020204" pitchFamily="34" charset="0"/>
                <a:cs typeface="Arial" panose="020B0604020202020204" pitchFamily="34" charset="0"/>
              </a:rPr>
              <a:t> and </a:t>
            </a:r>
            <a:r>
              <a:rPr kumimoji="0" lang="en-US" altLang="ko-KR" sz="1700" baseline="30000" dirty="0">
                <a:solidFill>
                  <a:srgbClr val="2A8B25"/>
                </a:solidFill>
                <a:latin typeface="Arial" panose="020B0604020202020204" pitchFamily="34" charset="0"/>
                <a:cs typeface="Arial" panose="020B0604020202020204" pitchFamily="34" charset="0"/>
              </a:rPr>
              <a:t>13</a:t>
            </a:r>
            <a:r>
              <a:rPr kumimoji="0" lang="en-US" altLang="ko-KR" sz="1700" dirty="0">
                <a:solidFill>
                  <a:srgbClr val="2A8B25"/>
                </a:solidFill>
                <a:latin typeface="Arial" panose="020B0604020202020204" pitchFamily="34" charset="0"/>
                <a:cs typeface="Arial" panose="020B0604020202020204" pitchFamily="34" charset="0"/>
              </a:rPr>
              <a:t>C-CH</a:t>
            </a:r>
            <a:r>
              <a:rPr kumimoji="0" lang="en-US" altLang="ko-KR" sz="1700" baseline="-25000" dirty="0">
                <a:solidFill>
                  <a:srgbClr val="2A8B25"/>
                </a:solidFill>
                <a:latin typeface="Arial" panose="020B0604020202020204" pitchFamily="34" charset="0"/>
                <a:cs typeface="Arial" panose="020B0604020202020204" pitchFamily="34" charset="0"/>
              </a:rPr>
              <a:t>4</a:t>
            </a:r>
            <a:r>
              <a:rPr kumimoji="0" lang="en-US" altLang="ko-KR" sz="1700" dirty="0">
                <a:solidFill>
                  <a:srgbClr val="2A8B25"/>
                </a:solidFill>
                <a:latin typeface="Arial" panose="020B0604020202020204" pitchFamily="34" charset="0"/>
                <a:cs typeface="Arial" panose="020B0604020202020204" pitchFamily="34" charset="0"/>
              </a:rPr>
              <a:t> from 2022. </a:t>
            </a:r>
          </a:p>
          <a:p>
            <a:pPr eaLnBrk="1" fontAlgn="auto" hangingPunct="1">
              <a:lnSpc>
                <a:spcPct val="150000"/>
              </a:lnSpc>
              <a:spcBef>
                <a:spcPts val="0"/>
              </a:spcBef>
              <a:spcAft>
                <a:spcPts val="0"/>
              </a:spcAft>
              <a:defRPr/>
            </a:pPr>
            <a:r>
              <a:rPr kumimoji="0" lang="en-US" altLang="ko-KR" sz="1700" dirty="0">
                <a:solidFill>
                  <a:srgbClr val="2A8B25"/>
                </a:solidFill>
                <a:latin typeface="Arial" panose="020B0604020202020204" pitchFamily="34" charset="0"/>
                <a:ea typeface="맑은 고딕"/>
                <a:cs typeface="Arial" panose="020B0604020202020204" pitchFamily="34" charset="0"/>
                <a:sym typeface="Wingdings" panose="05000000000000000000" pitchFamily="2" charset="2"/>
              </a:rPr>
              <a:t>   </a:t>
            </a:r>
            <a:r>
              <a:rPr lang="en-US" altLang="ko-KR" sz="1700" dirty="0">
                <a:solidFill>
                  <a:srgbClr val="FF0000"/>
                </a:solidFill>
                <a:latin typeface="Arial" pitchFamily="34" charset="0"/>
                <a:ea typeface="맑은 고딕"/>
                <a:cs typeface="Arial" pitchFamily="34" charset="0"/>
                <a:sym typeface="Wingdings" panose="05000000000000000000" pitchFamily="2" charset="2"/>
              </a:rPr>
              <a:t> →</a:t>
            </a:r>
            <a:r>
              <a:rPr lang="en-US" altLang="ko-KR" sz="1700" dirty="0">
                <a:solidFill>
                  <a:schemeClr val="tx1">
                    <a:lumMod val="85000"/>
                    <a:lumOff val="15000"/>
                  </a:schemeClr>
                </a:solidFill>
                <a:latin typeface="Arial" pitchFamily="34" charset="0"/>
                <a:ea typeface="맑은 고딕"/>
                <a:cs typeface="Arial" pitchFamily="34" charset="0"/>
                <a:sym typeface="Wingdings" panose="05000000000000000000" pitchFamily="2" charset="2"/>
              </a:rPr>
              <a:t> It is able to more clearly identify the CO</a:t>
            </a:r>
            <a:r>
              <a:rPr lang="en-US" altLang="ko-KR" sz="1700" baseline="-25000" dirty="0">
                <a:solidFill>
                  <a:schemeClr val="tx1">
                    <a:lumMod val="85000"/>
                    <a:lumOff val="15000"/>
                  </a:schemeClr>
                </a:solidFill>
                <a:latin typeface="Arial" pitchFamily="34" charset="0"/>
                <a:ea typeface="맑은 고딕"/>
                <a:cs typeface="Arial" pitchFamily="34" charset="0"/>
                <a:sym typeface="Wingdings" panose="05000000000000000000" pitchFamily="2" charset="2"/>
              </a:rPr>
              <a:t>2</a:t>
            </a:r>
            <a:r>
              <a:rPr lang="en-US" altLang="ko-KR" sz="1700" dirty="0">
                <a:solidFill>
                  <a:schemeClr val="tx1">
                    <a:lumMod val="85000"/>
                    <a:lumOff val="15000"/>
                  </a:schemeClr>
                </a:solidFill>
                <a:latin typeface="Arial" pitchFamily="34" charset="0"/>
                <a:ea typeface="맑은 고딕"/>
                <a:cs typeface="Arial" pitchFamily="34" charset="0"/>
                <a:sym typeface="Wingdings" panose="05000000000000000000" pitchFamily="2" charset="2"/>
              </a:rPr>
              <a:t> and CH</a:t>
            </a:r>
            <a:r>
              <a:rPr lang="en-US" altLang="ko-KR" sz="1700" baseline="-25000" dirty="0">
                <a:solidFill>
                  <a:schemeClr val="tx1">
                    <a:lumMod val="85000"/>
                    <a:lumOff val="15000"/>
                  </a:schemeClr>
                </a:solidFill>
                <a:latin typeface="Arial" pitchFamily="34" charset="0"/>
                <a:ea typeface="맑은 고딕"/>
                <a:cs typeface="Arial" pitchFamily="34" charset="0"/>
                <a:sym typeface="Wingdings" panose="05000000000000000000" pitchFamily="2" charset="2"/>
              </a:rPr>
              <a:t>4</a:t>
            </a:r>
            <a:r>
              <a:rPr lang="en-US" altLang="ko-KR" sz="1700" dirty="0">
                <a:solidFill>
                  <a:schemeClr val="tx1">
                    <a:lumMod val="85000"/>
                    <a:lumOff val="15000"/>
                  </a:schemeClr>
                </a:solidFill>
                <a:latin typeface="Arial" pitchFamily="34" charset="0"/>
                <a:ea typeface="맑은 고딕"/>
                <a:cs typeface="Arial" pitchFamily="34" charset="0"/>
                <a:sym typeface="Wingdings" panose="05000000000000000000" pitchFamily="2" charset="2"/>
              </a:rPr>
              <a:t> source signature through FT</a:t>
            </a:r>
            <a:endParaRPr kumimoji="0" lang="en-US" altLang="ko-KR" sz="1700" dirty="0">
              <a:solidFill>
                <a:schemeClr val="tx1">
                  <a:lumMod val="85000"/>
                  <a:lumOff val="15000"/>
                </a:schemeClr>
              </a:solidFill>
              <a:latin typeface="Arial" panose="020B0604020202020204" pitchFamily="34" charset="0"/>
              <a:cs typeface="Arial" panose="020B0604020202020204" pitchFamily="34" charset="0"/>
              <a:sym typeface="Wingdings" panose="05000000000000000000" pitchFamily="2" charset="2"/>
            </a:endParaRPr>
          </a:p>
        </p:txBody>
      </p:sp>
      <p:pic>
        <p:nvPicPr>
          <p:cNvPr id="2" name="그림 1">
            <a:extLst>
              <a:ext uri="{FF2B5EF4-FFF2-40B4-BE49-F238E27FC236}">
                <a16:creationId xmlns:a16="http://schemas.microsoft.com/office/drawing/2014/main" id="{7C1E2B2E-422E-5FB2-CC1C-BFE79235B1FC}"/>
              </a:ext>
            </a:extLst>
          </p:cNvPr>
          <p:cNvPicPr>
            <a:picLocks noChangeAspect="1"/>
          </p:cNvPicPr>
          <p:nvPr/>
        </p:nvPicPr>
        <p:blipFill rotWithShape="1">
          <a:blip r:embed="rId3">
            <a:extLst>
              <a:ext uri="{28A0092B-C50C-407E-A947-70E740481C1C}">
                <a14:useLocalDpi xmlns:a14="http://schemas.microsoft.com/office/drawing/2010/main" val="0"/>
              </a:ext>
            </a:extLst>
          </a:blip>
          <a:srcRect l="3203" t="5210" r="4977" b="5426"/>
          <a:stretch/>
        </p:blipFill>
        <p:spPr>
          <a:xfrm>
            <a:off x="228959" y="1361052"/>
            <a:ext cx="3884363" cy="3122147"/>
          </a:xfrm>
          <a:prstGeom prst="rect">
            <a:avLst/>
          </a:prstGeom>
        </p:spPr>
      </p:pic>
      <p:pic>
        <p:nvPicPr>
          <p:cNvPr id="3" name="그림 2">
            <a:extLst>
              <a:ext uri="{FF2B5EF4-FFF2-40B4-BE49-F238E27FC236}">
                <a16:creationId xmlns:a16="http://schemas.microsoft.com/office/drawing/2014/main" id="{384A1348-666E-ABB5-3AD2-55EEF15F67E0}"/>
              </a:ext>
            </a:extLst>
          </p:cNvPr>
          <p:cNvPicPr>
            <a:picLocks noChangeAspect="1"/>
          </p:cNvPicPr>
          <p:nvPr/>
        </p:nvPicPr>
        <p:blipFill rotWithShape="1">
          <a:blip r:embed="rId4"/>
          <a:srcRect l="40950" t="46522" r="35426" b="5502"/>
          <a:stretch/>
        </p:blipFill>
        <p:spPr>
          <a:xfrm>
            <a:off x="8529564" y="43934"/>
            <a:ext cx="1476769" cy="1897877"/>
          </a:xfrm>
          <a:prstGeom prst="rect">
            <a:avLst/>
          </a:prstGeom>
        </p:spPr>
      </p:pic>
      <p:sp>
        <p:nvSpPr>
          <p:cNvPr id="4" name="TextBox 3">
            <a:extLst>
              <a:ext uri="{FF2B5EF4-FFF2-40B4-BE49-F238E27FC236}">
                <a16:creationId xmlns:a16="http://schemas.microsoft.com/office/drawing/2014/main" id="{1FA3F97B-41F4-62F1-FBFB-402A7DC0EF6F}"/>
              </a:ext>
            </a:extLst>
          </p:cNvPr>
          <p:cNvSpPr txBox="1"/>
          <p:nvPr/>
        </p:nvSpPr>
        <p:spPr>
          <a:xfrm>
            <a:off x="184731" y="4902590"/>
            <a:ext cx="10019255" cy="877163"/>
          </a:xfrm>
          <a:prstGeom prst="rect">
            <a:avLst/>
          </a:prstGeom>
          <a:noFill/>
        </p:spPr>
        <p:txBody>
          <a:bodyPr wrap="square" rtlCol="0">
            <a:spAutoFit/>
          </a:bodyPr>
          <a:lstStyle/>
          <a:p>
            <a:pPr marL="285750" indent="-285750">
              <a:buFont typeface="Wingdings" panose="05000000000000000000" pitchFamily="2" charset="2"/>
              <a:buChar char="§"/>
            </a:pPr>
            <a:r>
              <a:rPr lang="en-US" altLang="ko-KR" sz="1700" dirty="0">
                <a:latin typeface="Arial" pitchFamily="34" charset="0"/>
                <a:cs typeface="Arial" pitchFamily="34" charset="0"/>
              </a:rPr>
              <a:t>Spatial-Seasonal variations relative to data from Mauna Loa Observatory</a:t>
            </a:r>
          </a:p>
          <a:p>
            <a:r>
              <a:rPr lang="en-US" altLang="ko-KR" sz="1700" dirty="0">
                <a:latin typeface="Arial" pitchFamily="34" charset="0"/>
                <a:cs typeface="Arial" pitchFamily="34" charset="0"/>
              </a:rPr>
              <a:t>     </a:t>
            </a:r>
            <a:r>
              <a:rPr lang="en-US" altLang="ko-KR" sz="1700" dirty="0">
                <a:solidFill>
                  <a:srgbClr val="FF0000"/>
                </a:solidFill>
                <a:latin typeface="Arial" pitchFamily="34" charset="0"/>
                <a:ea typeface="맑은 고딕"/>
                <a:cs typeface="Arial" pitchFamily="34" charset="0"/>
                <a:sym typeface="Wingdings" panose="05000000000000000000" pitchFamily="2" charset="2"/>
              </a:rPr>
              <a:t>→</a:t>
            </a:r>
            <a:r>
              <a:rPr lang="en-US" altLang="ko-KR" sz="1700" dirty="0">
                <a:latin typeface="Arial" pitchFamily="34" charset="0"/>
                <a:cs typeface="Arial" pitchFamily="34" charset="0"/>
              </a:rPr>
              <a:t> More than </a:t>
            </a:r>
            <a:r>
              <a:rPr lang="en-US" altLang="ko-KR" sz="1700" dirty="0">
                <a:solidFill>
                  <a:srgbClr val="FF0000"/>
                </a:solidFill>
                <a:latin typeface="Arial" pitchFamily="34" charset="0"/>
                <a:cs typeface="Arial" pitchFamily="34" charset="0"/>
              </a:rPr>
              <a:t>160 (~640 hours) flights record</a:t>
            </a:r>
            <a:r>
              <a:rPr lang="en-US" altLang="ko-KR" sz="1700" dirty="0">
                <a:latin typeface="Arial" pitchFamily="34" charset="0"/>
                <a:cs typeface="Arial" pitchFamily="34" charset="0"/>
              </a:rPr>
              <a:t> were integrated from 2018 to 2021,  </a:t>
            </a:r>
          </a:p>
          <a:p>
            <a:r>
              <a:rPr lang="en-US" altLang="ko-KR" sz="1700" dirty="0">
                <a:latin typeface="Arial" pitchFamily="34" charset="0"/>
                <a:cs typeface="Arial" pitchFamily="34" charset="0"/>
              </a:rPr>
              <a:t>which were covered the Korean region to understand the climatological CO</a:t>
            </a:r>
            <a:r>
              <a:rPr lang="en-US" altLang="ko-KR" sz="1700" baseline="-25000" dirty="0">
                <a:latin typeface="Arial" pitchFamily="34" charset="0"/>
                <a:cs typeface="Arial" pitchFamily="34" charset="0"/>
              </a:rPr>
              <a:t>2</a:t>
            </a:r>
            <a:r>
              <a:rPr lang="en-US" altLang="ko-KR" sz="1700" dirty="0">
                <a:latin typeface="Arial" pitchFamily="34" charset="0"/>
                <a:cs typeface="Arial" pitchFamily="34" charset="0"/>
              </a:rPr>
              <a:t> seasonal-vertical variation</a:t>
            </a:r>
          </a:p>
        </p:txBody>
      </p:sp>
      <p:sp>
        <p:nvSpPr>
          <p:cNvPr id="5" name="TextBox 4">
            <a:extLst>
              <a:ext uri="{FF2B5EF4-FFF2-40B4-BE49-F238E27FC236}">
                <a16:creationId xmlns:a16="http://schemas.microsoft.com/office/drawing/2014/main" id="{EAA43DAB-DD1C-3CE0-5EA3-D7EAA3148D64}"/>
              </a:ext>
            </a:extLst>
          </p:cNvPr>
          <p:cNvSpPr txBox="1"/>
          <p:nvPr/>
        </p:nvSpPr>
        <p:spPr>
          <a:xfrm>
            <a:off x="8487487" y="1418292"/>
            <a:ext cx="1944216" cy="461665"/>
          </a:xfrm>
          <a:prstGeom prst="rect">
            <a:avLst/>
          </a:prstGeom>
          <a:noFill/>
        </p:spPr>
        <p:txBody>
          <a:bodyPr wrap="square" rtlCol="0">
            <a:spAutoFit/>
          </a:bodyPr>
          <a:lstStyle/>
          <a:p>
            <a:r>
              <a:rPr lang="en-US" altLang="ko-KR" sz="1200" b="1" dirty="0">
                <a:solidFill>
                  <a:schemeClr val="bg1"/>
                </a:solidFill>
                <a:latin typeface="Arial" panose="020B0604020202020204" pitchFamily="34" charset="0"/>
                <a:cs typeface="Arial" panose="020B0604020202020204" pitchFamily="34" charset="0"/>
              </a:rPr>
              <a:t>Accumulated Flight track (2018-2021)</a:t>
            </a:r>
            <a:endParaRPr lang="ko-KR" altLang="en-US" sz="12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AEAD372-CEF7-4A58-9334-A22B6A10C1F3}"/>
              </a:ext>
            </a:extLst>
          </p:cNvPr>
          <p:cNvSpPr txBox="1"/>
          <p:nvPr/>
        </p:nvSpPr>
        <p:spPr>
          <a:xfrm>
            <a:off x="468120" y="830214"/>
            <a:ext cx="4032448" cy="461665"/>
          </a:xfrm>
          <a:prstGeom prst="rect">
            <a:avLst/>
          </a:prstGeom>
          <a:noFill/>
        </p:spPr>
        <p:txBody>
          <a:bodyPr wrap="square" rtlCol="0">
            <a:spAutoFit/>
          </a:bodyPr>
          <a:lstStyle/>
          <a:p>
            <a:r>
              <a:rPr lang="en-US" altLang="ko-KR" sz="1200" b="1" dirty="0">
                <a:latin typeface="Arial" panose="020B0604020202020204" pitchFamily="34" charset="0"/>
                <a:cs typeface="Arial" panose="020B0604020202020204" pitchFamily="34" charset="0"/>
              </a:rPr>
              <a:t>Seasonal-Vertical variations over Korea</a:t>
            </a:r>
          </a:p>
          <a:p>
            <a:r>
              <a:rPr lang="en-US" altLang="ko-KR" sz="1200" b="1" dirty="0">
                <a:latin typeface="Arial" panose="020B0604020202020204" pitchFamily="34" charset="0"/>
                <a:cs typeface="Arial" panose="020B0604020202020204" pitchFamily="34" charset="0"/>
              </a:rPr>
              <a:t>                                (2019-2021)</a:t>
            </a:r>
            <a:endParaRPr lang="ko-KR" altLang="en-US" sz="12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7DE67DE-C8C2-5601-DE70-F06561D71CDA}"/>
              </a:ext>
            </a:extLst>
          </p:cNvPr>
          <p:cNvSpPr txBox="1"/>
          <p:nvPr/>
        </p:nvSpPr>
        <p:spPr>
          <a:xfrm>
            <a:off x="1116192" y="4479422"/>
            <a:ext cx="2034450" cy="276999"/>
          </a:xfrm>
          <a:prstGeom prst="rect">
            <a:avLst/>
          </a:prstGeom>
          <a:noFill/>
        </p:spPr>
        <p:txBody>
          <a:bodyPr wrap="square">
            <a:spAutoFit/>
          </a:bodyPr>
          <a:lstStyle/>
          <a:p>
            <a:r>
              <a:rPr lang="en-US" altLang="ko-KR" sz="1200" b="1" dirty="0">
                <a:solidFill>
                  <a:schemeClr val="tx1">
                    <a:lumMod val="75000"/>
                    <a:lumOff val="25000"/>
                  </a:schemeClr>
                </a:solidFill>
                <a:latin typeface="Arial" panose="020B0604020202020204" pitchFamily="34" charset="0"/>
                <a:cs typeface="Arial" panose="020B0604020202020204" pitchFamily="34" charset="0"/>
              </a:rPr>
              <a:t>Detrended with MLO </a:t>
            </a:r>
          </a:p>
        </p:txBody>
      </p:sp>
      <p:pic>
        <p:nvPicPr>
          <p:cNvPr id="11" name="그림 10">
            <a:extLst>
              <a:ext uri="{FF2B5EF4-FFF2-40B4-BE49-F238E27FC236}">
                <a16:creationId xmlns:a16="http://schemas.microsoft.com/office/drawing/2014/main" id="{DE9859EE-B035-D27D-F3F8-E9B31A9024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47" t="3438" r="6517"/>
          <a:stretch/>
        </p:blipFill>
        <p:spPr>
          <a:xfrm>
            <a:off x="4374777" y="2052395"/>
            <a:ext cx="5631555" cy="2539779"/>
          </a:xfrm>
          <a:prstGeom prst="rect">
            <a:avLst/>
          </a:prstGeom>
        </p:spPr>
      </p:pic>
      <p:sp>
        <p:nvSpPr>
          <p:cNvPr id="19" name="TextBox 18">
            <a:extLst>
              <a:ext uri="{FF2B5EF4-FFF2-40B4-BE49-F238E27FC236}">
                <a16:creationId xmlns:a16="http://schemas.microsoft.com/office/drawing/2014/main" id="{5993BEFE-2DA7-9E7E-1C33-6D458EF64E72}"/>
              </a:ext>
            </a:extLst>
          </p:cNvPr>
          <p:cNvSpPr txBox="1"/>
          <p:nvPr/>
        </p:nvSpPr>
        <p:spPr>
          <a:xfrm>
            <a:off x="4321382" y="1741979"/>
            <a:ext cx="4387369"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Averaged CO</a:t>
            </a:r>
            <a:r>
              <a:rPr lang="en-US" altLang="ko-KR" b="1" baseline="-25000" dirty="0">
                <a:latin typeface="Arial" panose="020B0604020202020204" pitchFamily="34" charset="0"/>
                <a:cs typeface="Arial" panose="020B0604020202020204" pitchFamily="34" charset="0"/>
              </a:rPr>
              <a:t>2</a:t>
            </a:r>
            <a:r>
              <a:rPr lang="en-US" altLang="ko-KR" b="1" dirty="0">
                <a:latin typeface="Arial" panose="020B0604020202020204" pitchFamily="34" charset="0"/>
                <a:cs typeface="Arial" panose="020B0604020202020204" pitchFamily="34" charset="0"/>
              </a:rPr>
              <a:t> Time series above 3 km</a:t>
            </a:r>
            <a:endParaRPr lang="ko-KR" altLang="en-US" b="1"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16FAC71-A7C9-2DE3-DF0A-004E8714EA56}"/>
              </a:ext>
            </a:extLst>
          </p:cNvPr>
          <p:cNvSpPr txBox="1"/>
          <p:nvPr/>
        </p:nvSpPr>
        <p:spPr>
          <a:xfrm>
            <a:off x="7047327" y="4091140"/>
            <a:ext cx="2880320" cy="261610"/>
          </a:xfrm>
          <a:prstGeom prst="rect">
            <a:avLst/>
          </a:prstGeom>
          <a:noFill/>
        </p:spPr>
        <p:txBody>
          <a:bodyPr wrap="square" rtlCol="0">
            <a:spAutoFit/>
          </a:bodyPr>
          <a:lstStyle/>
          <a:p>
            <a:r>
              <a:rPr lang="en-US" altLang="ko-KR" sz="1100" dirty="0">
                <a:latin typeface="Arial" panose="020B0604020202020204" pitchFamily="34" charset="0"/>
                <a:cs typeface="Arial" panose="020B0604020202020204" pitchFamily="34" charset="0"/>
              </a:rPr>
              <a:t>MLO and Point Barrow data from WDCGG</a:t>
            </a:r>
            <a:endParaRPr lang="ko-KR" altLang="en-US" sz="1100" dirty="0">
              <a:latin typeface="Arial" panose="020B0604020202020204" pitchFamily="34" charset="0"/>
              <a:cs typeface="Arial" panose="020B0604020202020204" pitchFamily="34" charset="0"/>
            </a:endParaRPr>
          </a:p>
        </p:txBody>
      </p:sp>
      <p:pic>
        <p:nvPicPr>
          <p:cNvPr id="25" name="그림 24">
            <a:extLst>
              <a:ext uri="{FF2B5EF4-FFF2-40B4-BE49-F238E27FC236}">
                <a16:creationId xmlns:a16="http://schemas.microsoft.com/office/drawing/2014/main" id="{188AEF59-4331-6474-CEB7-420EDF1F64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47" t="3438" r="6517"/>
          <a:stretch/>
        </p:blipFill>
        <p:spPr>
          <a:xfrm>
            <a:off x="4374777" y="2038327"/>
            <a:ext cx="5631555" cy="2539779"/>
          </a:xfrm>
          <a:prstGeom prst="rect">
            <a:avLst/>
          </a:prstGeom>
        </p:spPr>
      </p:pic>
      <p:sp>
        <p:nvSpPr>
          <p:cNvPr id="27" name="TextBox 26">
            <a:extLst>
              <a:ext uri="{FF2B5EF4-FFF2-40B4-BE49-F238E27FC236}">
                <a16:creationId xmlns:a16="http://schemas.microsoft.com/office/drawing/2014/main" id="{FB46B808-C12C-8123-2695-A0F42FA75F52}"/>
              </a:ext>
            </a:extLst>
          </p:cNvPr>
          <p:cNvSpPr txBox="1"/>
          <p:nvPr/>
        </p:nvSpPr>
        <p:spPr>
          <a:xfrm>
            <a:off x="7047327" y="4077072"/>
            <a:ext cx="2880320" cy="261610"/>
          </a:xfrm>
          <a:prstGeom prst="rect">
            <a:avLst/>
          </a:prstGeom>
          <a:noFill/>
        </p:spPr>
        <p:txBody>
          <a:bodyPr wrap="square" rtlCol="0">
            <a:spAutoFit/>
          </a:bodyPr>
          <a:lstStyle/>
          <a:p>
            <a:r>
              <a:rPr lang="en-US" altLang="ko-KR" sz="1100" dirty="0">
                <a:latin typeface="Arial" panose="020B0604020202020204" pitchFamily="34" charset="0"/>
                <a:cs typeface="Arial" panose="020B0604020202020204" pitchFamily="34" charset="0"/>
              </a:rPr>
              <a:t>MLO and Point Barrow data from WDCGG</a:t>
            </a:r>
            <a:endParaRPr lang="ko-KR" alt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6712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0" name="제목 3">
            <a:extLst>
              <a:ext uri="{FF2B5EF4-FFF2-40B4-BE49-F238E27FC236}">
                <a16:creationId xmlns:a16="http://schemas.microsoft.com/office/drawing/2014/main" id="{1467CAE3-0F8F-466A-8142-D1D31C520D3E}"/>
              </a:ext>
            </a:extLst>
          </p:cNvPr>
          <p:cNvSpPr>
            <a:spLocks noGrp="1"/>
          </p:cNvSpPr>
          <p:nvPr>
            <p:ph type="title"/>
          </p:nvPr>
        </p:nvSpPr>
        <p:spPr>
          <a:xfrm>
            <a:off x="513650" y="121168"/>
            <a:ext cx="7973837" cy="490066"/>
          </a:xfrm>
        </p:spPr>
        <p:txBody>
          <a:bodyPr>
            <a:normAutofit/>
          </a:bodyPr>
          <a:lstStyle/>
          <a:p>
            <a:r>
              <a:rPr lang="en-US" altLang="ko-KR" sz="2000" dirty="0"/>
              <a:t>Ongoing work: Matching Flight with 2022 ACCLIP Campaign</a:t>
            </a:r>
            <a:endParaRPr lang="ko-KR" altLang="en-US" sz="2000" dirty="0"/>
          </a:p>
        </p:txBody>
      </p:sp>
      <p:pic>
        <p:nvPicPr>
          <p:cNvPr id="2" name="Picture 2">
            <a:extLst>
              <a:ext uri="{FF2B5EF4-FFF2-40B4-BE49-F238E27FC236}">
                <a16:creationId xmlns:a16="http://schemas.microsoft.com/office/drawing/2014/main" id="{8C18A2B3-591E-F895-8905-A0DA9F6DAD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8" t="4859" r="11277" b="2467"/>
          <a:stretch/>
        </p:blipFill>
        <p:spPr bwMode="auto">
          <a:xfrm>
            <a:off x="197709" y="2115615"/>
            <a:ext cx="4260428" cy="2741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a:extLst>
              <a:ext uri="{FF2B5EF4-FFF2-40B4-BE49-F238E27FC236}">
                <a16:creationId xmlns:a16="http://schemas.microsoft.com/office/drawing/2014/main" id="{078356CC-0388-1B31-9718-B1078BB3505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983" b="47247"/>
          <a:stretch/>
        </p:blipFill>
        <p:spPr bwMode="auto">
          <a:xfrm>
            <a:off x="4899580" y="627954"/>
            <a:ext cx="4485992" cy="1286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D:\탄소연구팀\2. 항공관측자료\항공관측그림\20220819_CM02\20220819_CM02_ScatterPlot.tif">
            <a:extLst>
              <a:ext uri="{FF2B5EF4-FFF2-40B4-BE49-F238E27FC236}">
                <a16:creationId xmlns:a16="http://schemas.microsoft.com/office/drawing/2014/main" id="{AD749E2A-EB93-552C-9C8A-613448410C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38" t="3695" r="5661" b="3381"/>
          <a:stretch/>
        </p:blipFill>
        <p:spPr bwMode="auto">
          <a:xfrm>
            <a:off x="4831627" y="4045079"/>
            <a:ext cx="4986094" cy="27411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탄소연구팀\2. 항공관측자료\항공관측그림\20220819_CM02\20220819\20220819_OPC_dNdlogdp.png">
            <a:extLst>
              <a:ext uri="{FF2B5EF4-FFF2-40B4-BE49-F238E27FC236}">
                <a16:creationId xmlns:a16="http://schemas.microsoft.com/office/drawing/2014/main" id="{97BA3B34-2904-0DA7-856E-A41C5A74476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6320" y="2237391"/>
            <a:ext cx="4890320" cy="166061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38759BF-D3F4-C54F-7231-699914FAE21F}"/>
              </a:ext>
            </a:extLst>
          </p:cNvPr>
          <p:cNvSpPr txBox="1"/>
          <p:nvPr/>
        </p:nvSpPr>
        <p:spPr>
          <a:xfrm>
            <a:off x="227979" y="5394704"/>
            <a:ext cx="4794871" cy="1287532"/>
          </a:xfrm>
          <a:prstGeom prst="rect">
            <a:avLst/>
          </a:prstGeom>
          <a:noFill/>
        </p:spPr>
        <p:txBody>
          <a:bodyPr wrap="square">
            <a:spAutoFit/>
          </a:bodyPr>
          <a:lstStyle/>
          <a:p>
            <a:pPr marL="285750" indent="-285750">
              <a:lnSpc>
                <a:spcPct val="150000"/>
              </a:lnSpc>
              <a:buFont typeface="Wingdings" pitchFamily="2" charset="2"/>
              <a:buChar char="§"/>
              <a:defRPr/>
            </a:pPr>
            <a:r>
              <a:rPr lang="en-US" altLang="ko-KR" sz="1800" dirty="0">
                <a:solidFill>
                  <a:schemeClr val="tx1">
                    <a:lumMod val="85000"/>
                    <a:lumOff val="15000"/>
                  </a:schemeClr>
                </a:solidFill>
                <a:latin typeface="Arial" pitchFamily="34" charset="0"/>
                <a:ea typeface="맑은 고딕"/>
                <a:cs typeface="Arial" pitchFamily="34" charset="0"/>
                <a:sym typeface="Wingdings" panose="05000000000000000000" pitchFamily="2" charset="2"/>
              </a:rPr>
              <a:t>The King Air 350 also participated the 2022 </a:t>
            </a:r>
            <a:r>
              <a:rPr lang="en-US" altLang="ko-KR" sz="1800" b="1" dirty="0">
                <a:solidFill>
                  <a:schemeClr val="tx1">
                    <a:lumMod val="85000"/>
                    <a:lumOff val="15000"/>
                  </a:schemeClr>
                </a:solidFill>
                <a:latin typeface="Arial" pitchFamily="34" charset="0"/>
                <a:ea typeface="맑은 고딕"/>
                <a:cs typeface="Arial" pitchFamily="34" charset="0"/>
                <a:sym typeface="Wingdings" panose="05000000000000000000" pitchFamily="2" charset="2"/>
              </a:rPr>
              <a:t>ACCLIP campaign</a:t>
            </a:r>
            <a:r>
              <a:rPr lang="en-US" altLang="ko-KR" sz="1800" dirty="0">
                <a:solidFill>
                  <a:schemeClr val="tx1">
                    <a:lumMod val="85000"/>
                    <a:lumOff val="15000"/>
                  </a:schemeClr>
                </a:solidFill>
                <a:latin typeface="Arial" pitchFamily="34" charset="0"/>
                <a:ea typeface="맑은 고딕"/>
                <a:cs typeface="Arial" pitchFamily="34" charset="0"/>
                <a:sym typeface="Wingdings" panose="05000000000000000000" pitchFamily="2" charset="2"/>
              </a:rPr>
              <a:t>, the data will be </a:t>
            </a:r>
            <a:r>
              <a:rPr lang="en-US" altLang="ko-KR" dirty="0">
                <a:solidFill>
                  <a:schemeClr val="tx1">
                    <a:lumMod val="85000"/>
                    <a:lumOff val="15000"/>
                  </a:schemeClr>
                </a:solidFill>
                <a:latin typeface="Arial" pitchFamily="34" charset="0"/>
                <a:ea typeface="맑은 고딕"/>
                <a:cs typeface="Arial" pitchFamily="34" charset="0"/>
                <a:sym typeface="Wingdings" panose="05000000000000000000" pitchFamily="2" charset="2"/>
              </a:rPr>
              <a:t>uploaded in</a:t>
            </a:r>
            <a:r>
              <a:rPr lang="en-US" altLang="ko-KR" sz="1800" dirty="0">
                <a:solidFill>
                  <a:schemeClr val="tx1">
                    <a:lumMod val="85000"/>
                    <a:lumOff val="15000"/>
                  </a:schemeClr>
                </a:solidFill>
                <a:latin typeface="Arial" pitchFamily="34" charset="0"/>
                <a:ea typeface="맑은 고딕"/>
                <a:cs typeface="Arial" pitchFamily="34" charset="0"/>
                <a:sym typeface="Wingdings" panose="05000000000000000000" pitchFamily="2" charset="2"/>
              </a:rPr>
              <a:t> NCAR/EOL</a:t>
            </a:r>
          </a:p>
        </p:txBody>
      </p:sp>
      <p:sp>
        <p:nvSpPr>
          <p:cNvPr id="22" name="TextBox 21">
            <a:extLst>
              <a:ext uri="{FF2B5EF4-FFF2-40B4-BE49-F238E27FC236}">
                <a16:creationId xmlns:a16="http://schemas.microsoft.com/office/drawing/2014/main" id="{F2E619F8-20E1-7A72-AB5E-67C2093883E6}"/>
              </a:ext>
            </a:extLst>
          </p:cNvPr>
          <p:cNvSpPr txBox="1"/>
          <p:nvPr/>
        </p:nvSpPr>
        <p:spPr>
          <a:xfrm>
            <a:off x="988197" y="1591060"/>
            <a:ext cx="2762908" cy="646331"/>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NCAR GV flight Route</a:t>
            </a:r>
          </a:p>
          <a:p>
            <a:r>
              <a:rPr lang="en-US" altLang="ko-KR" b="1" dirty="0">
                <a:latin typeface="Arial" panose="020B0604020202020204" pitchFamily="34" charset="0"/>
                <a:cs typeface="Arial" panose="020B0604020202020204" pitchFamily="34" charset="0"/>
              </a:rPr>
              <a:t>        (2022-8-19)</a:t>
            </a:r>
            <a:endParaRPr lang="ko-KR" altLang="en-US" b="1"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1F0BB943-CEAC-5EA0-80D5-4FE73F39ECAD}"/>
              </a:ext>
            </a:extLst>
          </p:cNvPr>
          <p:cNvSpPr txBox="1"/>
          <p:nvPr/>
        </p:nvSpPr>
        <p:spPr>
          <a:xfrm>
            <a:off x="7459029" y="1682133"/>
            <a:ext cx="2162445" cy="276999"/>
          </a:xfrm>
          <a:prstGeom prst="rect">
            <a:avLst/>
          </a:prstGeom>
          <a:noFill/>
        </p:spPr>
        <p:txBody>
          <a:bodyPr wrap="square" rtlCol="0">
            <a:spAutoFit/>
          </a:bodyPr>
          <a:lstStyle/>
          <a:p>
            <a:r>
              <a:rPr lang="en-US" altLang="ko-KR" sz="1200" b="1" dirty="0">
                <a:solidFill>
                  <a:schemeClr val="bg1"/>
                </a:solidFill>
                <a:latin typeface="Arial" panose="020B0604020202020204" pitchFamily="34" charset="0"/>
                <a:cs typeface="Arial" panose="020B0604020202020204" pitchFamily="34" charset="0"/>
              </a:rPr>
              <a:t>King Air 350 Flight Route</a:t>
            </a:r>
            <a:endParaRPr lang="ko-KR" altLang="en-US" sz="1200" b="1" dirty="0">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76AC849A-C0F7-5EF1-4F14-E25B86903E8E}"/>
              </a:ext>
            </a:extLst>
          </p:cNvPr>
          <p:cNvSpPr txBox="1"/>
          <p:nvPr/>
        </p:nvSpPr>
        <p:spPr>
          <a:xfrm>
            <a:off x="6359966" y="2518860"/>
            <a:ext cx="2664296" cy="276999"/>
          </a:xfrm>
          <a:prstGeom prst="rect">
            <a:avLst/>
          </a:prstGeom>
          <a:noFill/>
        </p:spPr>
        <p:txBody>
          <a:bodyPr wrap="square" rtlCol="0">
            <a:spAutoFit/>
          </a:bodyPr>
          <a:lstStyle/>
          <a:p>
            <a:r>
              <a:rPr lang="en-US" altLang="ko-KR" sz="1200" b="1" dirty="0">
                <a:latin typeface="Arial" panose="020B0604020202020204" pitchFamily="34" charset="0"/>
                <a:cs typeface="Arial" panose="020B0604020202020204" pitchFamily="34" charset="0"/>
              </a:rPr>
              <a:t>Aerosol number distributions</a:t>
            </a:r>
            <a:endParaRPr lang="ko-KR" alt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9414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그림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11" y="-11708"/>
            <a:ext cx="10045700" cy="6858000"/>
          </a:xfrm>
          <a:prstGeom prst="rect">
            <a:avLst/>
          </a:prstGeom>
        </p:spPr>
      </p:pic>
      <p:sp>
        <p:nvSpPr>
          <p:cNvPr id="15" name="Text Box 10"/>
          <p:cNvSpPr txBox="1">
            <a:spLocks noChangeArrowheads="1"/>
          </p:cNvSpPr>
          <p:nvPr/>
        </p:nvSpPr>
        <p:spPr bwMode="auto">
          <a:xfrm>
            <a:off x="1858499" y="2490168"/>
            <a:ext cx="5834185" cy="216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lgn="ctr" eaLnBrk="1" hangingPunct="1">
              <a:spcBef>
                <a:spcPct val="0"/>
              </a:spcBef>
              <a:buFontTx/>
              <a:buNone/>
            </a:pPr>
            <a:r>
              <a:rPr kumimoji="0" lang="en-US" altLang="ko-KR" sz="6000" b="1" dirty="0">
                <a:solidFill>
                  <a:schemeClr val="accent5">
                    <a:lumMod val="75000"/>
                  </a:schemeClr>
                </a:solidFill>
              </a:rPr>
              <a:t>Thank You for </a:t>
            </a:r>
          </a:p>
          <a:p>
            <a:pPr algn="ctr" eaLnBrk="1" hangingPunct="1">
              <a:spcBef>
                <a:spcPct val="0"/>
              </a:spcBef>
              <a:buFontTx/>
              <a:buNone/>
            </a:pPr>
            <a:r>
              <a:rPr kumimoji="0" lang="en-US" altLang="ko-KR" sz="6000" b="1" dirty="0">
                <a:solidFill>
                  <a:schemeClr val="accent5">
                    <a:lumMod val="75000"/>
                  </a:schemeClr>
                </a:solidFill>
              </a:rPr>
              <a:t>your attention</a:t>
            </a:r>
          </a:p>
          <a:p>
            <a:pPr algn="ctr" eaLnBrk="1" hangingPunct="1">
              <a:spcBef>
                <a:spcPct val="0"/>
              </a:spcBef>
              <a:buFontTx/>
              <a:buNone/>
            </a:pPr>
            <a:r>
              <a:rPr kumimoji="0" lang="en-US" altLang="ko-KR" sz="2000" b="1" dirty="0">
                <a:solidFill>
                  <a:schemeClr val="accent5">
                    <a:lumMod val="75000"/>
                  </a:schemeClr>
                </a:solidFill>
                <a:hlinkClick r:id="rId3"/>
              </a:rPr>
              <a:t>sunranlee@korea.kr</a:t>
            </a:r>
            <a:endParaRPr kumimoji="0" lang="en-US" altLang="ko-KR" sz="2000" b="1" dirty="0">
              <a:solidFill>
                <a:schemeClr val="accent5">
                  <a:lumMod val="75000"/>
                </a:schemeClr>
              </a:solidFill>
            </a:endParaRPr>
          </a:p>
          <a:p>
            <a:pPr algn="ctr" eaLnBrk="1" hangingPunct="1">
              <a:spcBef>
                <a:spcPct val="0"/>
              </a:spcBef>
              <a:buFontTx/>
              <a:buNone/>
            </a:pPr>
            <a:r>
              <a:rPr kumimoji="0" lang="en-US" altLang="ko-KR" sz="2000" b="1" dirty="0">
                <a:solidFill>
                  <a:schemeClr val="accent5">
                    <a:lumMod val="75000"/>
                  </a:schemeClr>
                </a:solidFill>
                <a:hlinkClick r:id="rId4"/>
              </a:rPr>
              <a:t>Sunranlee18@gmail.com</a:t>
            </a:r>
            <a:endParaRPr kumimoji="0" lang="en-US" altLang="ko-KR" sz="2000" b="1" dirty="0">
              <a:solidFill>
                <a:schemeClr val="accent5">
                  <a:lumMod val="75000"/>
                </a:schemeClr>
              </a:solidFill>
            </a:endParaRPr>
          </a:p>
          <a:p>
            <a:pPr algn="ctr" eaLnBrk="1" hangingPunct="1">
              <a:spcBef>
                <a:spcPct val="0"/>
              </a:spcBef>
              <a:buFontTx/>
              <a:buNone/>
            </a:pPr>
            <a:endParaRPr kumimoji="0" lang="en-US" altLang="ko-KR" sz="2000" b="1" dirty="0">
              <a:solidFill>
                <a:schemeClr val="accent5">
                  <a:lumMod val="75000"/>
                </a:schemeClr>
              </a:solidFill>
            </a:endParaRPr>
          </a:p>
          <a:p>
            <a:pPr algn="ctr" eaLnBrk="1" hangingPunct="1">
              <a:spcBef>
                <a:spcPct val="0"/>
              </a:spcBef>
              <a:buFontTx/>
              <a:buNone/>
            </a:pPr>
            <a:endParaRPr kumimoji="0" lang="en-US" altLang="ko-KR" sz="6000" b="1" dirty="0">
              <a:solidFill>
                <a:schemeClr val="accent5">
                  <a:lumMod val="75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탄소연구팀\25. (협력)국내외협력연구관련\국립기상과학원-CI_BS_2-1-02_영문_가로_책임운영기관.png">
            <a:extLst>
              <a:ext uri="{FF2B5EF4-FFF2-40B4-BE49-F238E27FC236}">
                <a16:creationId xmlns:a16="http://schemas.microsoft.com/office/drawing/2014/main" id="{4A7DFC72-E236-4372-BDCF-D5CA445A10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5591" y="169904"/>
            <a:ext cx="1898611" cy="5409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0C0136-84F2-45F9-A40B-7BE6DD0D3DA1}"/>
              </a:ext>
            </a:extLst>
          </p:cNvPr>
          <p:cNvSpPr txBox="1"/>
          <p:nvPr/>
        </p:nvSpPr>
        <p:spPr>
          <a:xfrm>
            <a:off x="270322" y="1196753"/>
            <a:ext cx="9433048" cy="3570208"/>
          </a:xfrm>
          <a:prstGeom prst="rect">
            <a:avLst/>
          </a:prstGeom>
          <a:noFill/>
        </p:spPr>
        <p:txBody>
          <a:bodyPr wrap="square" rtlCol="0">
            <a:spAutoFit/>
          </a:bodyPr>
          <a:lstStyle/>
          <a:p>
            <a:r>
              <a:rPr lang="en-US" altLang="ko-KR" sz="2800" b="1" dirty="0">
                <a:solidFill>
                  <a:srgbClr val="002060"/>
                </a:solidFill>
                <a:latin typeface="Arial" panose="020B0604020202020204" pitchFamily="34" charset="0"/>
                <a:cs typeface="Arial" panose="020B0604020202020204" pitchFamily="34" charset="0"/>
              </a:rPr>
              <a:t>Talk Overview:</a:t>
            </a:r>
          </a:p>
          <a:p>
            <a:endParaRPr lang="en-US" altLang="ko-KR" sz="2800" b="1" dirty="0">
              <a:solidFill>
                <a:srgbClr val="002060"/>
              </a:solidFill>
              <a:latin typeface="Arial" panose="020B0604020202020204" pitchFamily="34" charset="0"/>
              <a:cs typeface="Arial" panose="020B0604020202020204" pitchFamily="34" charset="0"/>
            </a:endParaRPr>
          </a:p>
          <a:p>
            <a:pPr marL="342900" indent="-342900">
              <a:lnSpc>
                <a:spcPct val="150000"/>
              </a:lnSpc>
              <a:buFontTx/>
              <a:buChar char="-"/>
            </a:pPr>
            <a:r>
              <a:rPr lang="en-US" altLang="ko-KR" sz="2400" b="1" dirty="0">
                <a:solidFill>
                  <a:srgbClr val="002060"/>
                </a:solidFill>
                <a:latin typeface="Arial" panose="020B0604020202020204" pitchFamily="34" charset="0"/>
                <a:cs typeface="Arial" panose="020B0604020202020204" pitchFamily="34" charset="0"/>
              </a:rPr>
              <a:t>KMA/</a:t>
            </a:r>
            <a:r>
              <a:rPr lang="en-US" altLang="ko-KR" sz="2400" b="1" dirty="0">
                <a:solidFill>
                  <a:srgbClr val="00B0F0"/>
                </a:solidFill>
                <a:latin typeface="Arial" panose="020B0604020202020204" pitchFamily="34" charset="0"/>
                <a:cs typeface="Arial" panose="020B0604020202020204" pitchFamily="34" charset="0"/>
              </a:rPr>
              <a:t>N</a:t>
            </a:r>
            <a:r>
              <a:rPr lang="en-US" altLang="ko-KR" sz="2400" b="1" dirty="0">
                <a:solidFill>
                  <a:srgbClr val="002060"/>
                </a:solidFill>
                <a:latin typeface="Arial" panose="020B0604020202020204" pitchFamily="34" charset="0"/>
                <a:cs typeface="Arial" panose="020B0604020202020204" pitchFamily="34" charset="0"/>
              </a:rPr>
              <a:t>IMS </a:t>
            </a:r>
            <a:r>
              <a:rPr lang="en-US" altLang="ko-KR" sz="2400" b="1" dirty="0">
                <a:solidFill>
                  <a:srgbClr val="00B0F0"/>
                </a:solidFill>
                <a:latin typeface="Arial" panose="020B0604020202020204" pitchFamily="34" charset="0"/>
                <a:cs typeface="Arial" panose="020B0604020202020204" pitchFamily="34" charset="0"/>
              </a:rPr>
              <a:t>A</a:t>
            </a:r>
            <a:r>
              <a:rPr lang="en-US" altLang="ko-KR" sz="2400" b="1" dirty="0">
                <a:solidFill>
                  <a:srgbClr val="002060"/>
                </a:solidFill>
                <a:latin typeface="Arial" panose="020B0604020202020204" pitchFamily="34" charset="0"/>
                <a:cs typeface="Arial" panose="020B0604020202020204" pitchFamily="34" charset="0"/>
              </a:rPr>
              <a:t>tmospheric </a:t>
            </a:r>
            <a:r>
              <a:rPr lang="en-US" altLang="ko-KR" sz="2400" b="1" dirty="0">
                <a:solidFill>
                  <a:srgbClr val="00B0F0"/>
                </a:solidFill>
                <a:latin typeface="Arial" panose="020B0604020202020204" pitchFamily="34" charset="0"/>
                <a:cs typeface="Arial" panose="020B0604020202020204" pitchFamily="34" charset="0"/>
              </a:rPr>
              <a:t>R</a:t>
            </a:r>
            <a:r>
              <a:rPr lang="en-US" altLang="ko-KR" sz="2400" b="1" dirty="0">
                <a:solidFill>
                  <a:srgbClr val="002060"/>
                </a:solidFill>
                <a:latin typeface="Arial" panose="020B0604020202020204" pitchFamily="34" charset="0"/>
                <a:cs typeface="Arial" panose="020B0604020202020204" pitchFamily="34" charset="0"/>
              </a:rPr>
              <a:t>esearch </a:t>
            </a:r>
            <a:r>
              <a:rPr lang="en-US" altLang="ko-KR" sz="2400" b="1" dirty="0">
                <a:solidFill>
                  <a:srgbClr val="00B0F0"/>
                </a:solidFill>
                <a:latin typeface="Arial" panose="020B0604020202020204" pitchFamily="34" charset="0"/>
                <a:cs typeface="Arial" panose="020B0604020202020204" pitchFamily="34" charset="0"/>
              </a:rPr>
              <a:t>A</a:t>
            </a:r>
            <a:r>
              <a:rPr lang="en-US" altLang="ko-KR" sz="2400" b="1" dirty="0">
                <a:solidFill>
                  <a:srgbClr val="002060"/>
                </a:solidFill>
                <a:latin typeface="Arial" panose="020B0604020202020204" pitchFamily="34" charset="0"/>
                <a:cs typeface="Arial" panose="020B0604020202020204" pitchFamily="34" charset="0"/>
              </a:rPr>
              <a:t>ircraft </a:t>
            </a:r>
          </a:p>
          <a:p>
            <a:pPr marL="800100" lvl="1" indent="-342900">
              <a:lnSpc>
                <a:spcPct val="150000"/>
              </a:lnSpc>
              <a:buFont typeface="Wingdings" pitchFamily="2" charset="2"/>
              <a:buChar char="Ø"/>
            </a:pPr>
            <a:r>
              <a:rPr lang="en-US" altLang="ko-KR" sz="2000" b="1" dirty="0">
                <a:solidFill>
                  <a:srgbClr val="002060"/>
                </a:solidFill>
                <a:latin typeface="Arial" panose="020B0604020202020204" pitchFamily="34" charset="0"/>
                <a:cs typeface="Arial" panose="020B0604020202020204" pitchFamily="34" charset="0"/>
              </a:rPr>
              <a:t>Introduction of King Air 350 aircraft,</a:t>
            </a:r>
          </a:p>
          <a:p>
            <a:pPr marL="800100" lvl="1" indent="-342900">
              <a:lnSpc>
                <a:spcPct val="150000"/>
              </a:lnSpc>
              <a:buFont typeface="Wingdings" pitchFamily="2" charset="2"/>
              <a:buChar char="Ø"/>
            </a:pPr>
            <a:r>
              <a:rPr lang="en-US" altLang="ko-KR" sz="2000" b="1" dirty="0">
                <a:solidFill>
                  <a:srgbClr val="002060"/>
                </a:solidFill>
                <a:latin typeface="Arial" panose="020B0604020202020204" pitchFamily="34" charset="0"/>
                <a:cs typeface="Arial" panose="020B0604020202020204" pitchFamily="34" charset="0"/>
              </a:rPr>
              <a:t>Payloads, flight missions &amp; design.</a:t>
            </a:r>
          </a:p>
          <a:p>
            <a:pPr lvl="1">
              <a:lnSpc>
                <a:spcPct val="150000"/>
              </a:lnSpc>
            </a:pPr>
            <a:endParaRPr lang="en-US" altLang="ko-KR" sz="2000" b="1" dirty="0">
              <a:solidFill>
                <a:srgbClr val="002060"/>
              </a:solidFill>
              <a:latin typeface="Arial" panose="020B0604020202020204" pitchFamily="34" charset="0"/>
              <a:cs typeface="Arial" panose="020B0604020202020204" pitchFamily="34" charset="0"/>
            </a:endParaRPr>
          </a:p>
          <a:p>
            <a:pPr marL="342900" indent="-342900">
              <a:buFontTx/>
              <a:buChar char="-"/>
            </a:pPr>
            <a:r>
              <a:rPr lang="en-US" altLang="ko-KR" sz="2400" b="1" dirty="0">
                <a:solidFill>
                  <a:srgbClr val="002060"/>
                </a:solidFill>
                <a:latin typeface="Arial" panose="020B0604020202020204" pitchFamily="34" charset="0"/>
                <a:cs typeface="Arial" panose="020B0604020202020204" pitchFamily="34" charset="0"/>
              </a:rPr>
              <a:t>Aircraft Campaign at WMO/GAW surface station in Korea</a:t>
            </a:r>
          </a:p>
          <a:p>
            <a:pPr marL="800100" lvl="1" indent="-342900">
              <a:buFont typeface="Wingdings" pitchFamily="2" charset="2"/>
              <a:buChar char="Ø"/>
            </a:pPr>
            <a:r>
              <a:rPr lang="en-US" altLang="ko-KR" sz="2000" b="1" dirty="0">
                <a:solidFill>
                  <a:srgbClr val="002060"/>
                </a:solidFill>
                <a:latin typeface="Arial" panose="020B0604020202020204" pitchFamily="34" charset="0"/>
                <a:cs typeface="Arial" panose="020B0604020202020204" pitchFamily="34" charset="0"/>
              </a:rPr>
              <a:t>Collect vertical profiles of CO</a:t>
            </a:r>
            <a:r>
              <a:rPr lang="en-US" altLang="ko-KR" sz="2000" b="1" baseline="-25000" dirty="0">
                <a:solidFill>
                  <a:srgbClr val="002060"/>
                </a:solidFill>
                <a:latin typeface="Arial" panose="020B0604020202020204" pitchFamily="34" charset="0"/>
                <a:cs typeface="Arial" panose="020B0604020202020204" pitchFamily="34" charset="0"/>
              </a:rPr>
              <a:t>2</a:t>
            </a:r>
            <a:r>
              <a:rPr lang="en-US" altLang="ko-KR" sz="2000" b="1" dirty="0">
                <a:solidFill>
                  <a:srgbClr val="002060"/>
                </a:solidFill>
                <a:latin typeface="Arial" panose="020B0604020202020204" pitchFamily="34" charset="0"/>
                <a:cs typeface="Arial" panose="020B0604020202020204" pitchFamily="34" charset="0"/>
              </a:rPr>
              <a:t>, CH</a:t>
            </a:r>
            <a:r>
              <a:rPr lang="en-US" altLang="ko-KR" sz="2000" b="1" baseline="-25000" dirty="0">
                <a:solidFill>
                  <a:srgbClr val="002060"/>
                </a:solidFill>
                <a:latin typeface="Arial" panose="020B0604020202020204" pitchFamily="34" charset="0"/>
                <a:cs typeface="Arial" panose="020B0604020202020204" pitchFamily="34" charset="0"/>
              </a:rPr>
              <a:t>4</a:t>
            </a:r>
            <a:r>
              <a:rPr lang="en-US" altLang="ko-KR" sz="2000" b="1" dirty="0">
                <a:solidFill>
                  <a:srgbClr val="002060"/>
                </a:solidFill>
                <a:latin typeface="Arial" panose="020B0604020202020204" pitchFamily="34" charset="0"/>
                <a:cs typeface="Arial" panose="020B0604020202020204" pitchFamily="34" charset="0"/>
              </a:rPr>
              <a:t>, CO and Aerosol  </a:t>
            </a:r>
          </a:p>
        </p:txBody>
      </p:sp>
    </p:spTree>
    <p:extLst>
      <p:ext uri="{BB962C8B-B14F-4D97-AF65-F5344CB8AC3E}">
        <p14:creationId xmlns:p14="http://schemas.microsoft.com/office/powerpoint/2010/main" val="3875209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16D41F9-D3F7-4783-8741-447DFEAD49BD}"/>
              </a:ext>
            </a:extLst>
          </p:cNvPr>
          <p:cNvSpPr>
            <a:spLocks noGrp="1"/>
          </p:cNvSpPr>
          <p:nvPr>
            <p:ph type="title"/>
          </p:nvPr>
        </p:nvSpPr>
        <p:spPr>
          <a:xfrm>
            <a:off x="529799" y="101315"/>
            <a:ext cx="8052946" cy="490066"/>
          </a:xfrm>
        </p:spPr>
        <p:txBody>
          <a:bodyPr>
            <a:normAutofit/>
          </a:bodyPr>
          <a:lstStyle/>
          <a:p>
            <a:r>
              <a:rPr lang="en-US" altLang="ko-KR" sz="2400" dirty="0"/>
              <a:t>Payloads for King Air 350</a:t>
            </a:r>
            <a:endParaRPr lang="ko-KR" altLang="en-US" sz="2400" dirty="0"/>
          </a:p>
        </p:txBody>
      </p:sp>
      <p:sp>
        <p:nvSpPr>
          <p:cNvPr id="7" name="직사각형 6">
            <a:extLst>
              <a:ext uri="{FF2B5EF4-FFF2-40B4-BE49-F238E27FC236}">
                <a16:creationId xmlns:a16="http://schemas.microsoft.com/office/drawing/2014/main" id="{789CEB82-96B6-453F-BC82-D85C8CC8250D}"/>
              </a:ext>
            </a:extLst>
          </p:cNvPr>
          <p:cNvSpPr/>
          <p:nvPr/>
        </p:nvSpPr>
        <p:spPr>
          <a:xfrm>
            <a:off x="27905" y="718399"/>
            <a:ext cx="10017795" cy="461665"/>
          </a:xfrm>
          <a:prstGeom prst="rect">
            <a:avLst/>
          </a:prstGeom>
        </p:spPr>
        <p:txBody>
          <a:bodyPr wrap="square">
            <a:spAutoFit/>
          </a:bodyPr>
          <a:lstStyle/>
          <a:p>
            <a:pPr algn="ctr" eaLnBrk="1" fontAlgn="auto" hangingPunct="1">
              <a:spcBef>
                <a:spcPts val="0"/>
              </a:spcBef>
              <a:spcAft>
                <a:spcPts val="0"/>
              </a:spcAft>
              <a:defRPr/>
            </a:pPr>
            <a:r>
              <a:rPr kumimoji="0" lang="en-US" altLang="ko-KR" sz="2400" b="1" dirty="0">
                <a:solidFill>
                  <a:schemeClr val="accent6">
                    <a:lumMod val="75000"/>
                  </a:schemeClr>
                </a:solidFill>
                <a:latin typeface="Century Gothic" panose="020B0502020202020204" pitchFamily="34" charset="0"/>
                <a:ea typeface="+mn-ea"/>
              </a:rPr>
              <a:t>25+2 Atmospheric Research Instrumentations </a:t>
            </a:r>
            <a:endParaRPr kumimoji="0" lang="ko-KR" altLang="en-US" sz="2400" b="1" dirty="0">
              <a:solidFill>
                <a:schemeClr val="accent6">
                  <a:lumMod val="75000"/>
                </a:schemeClr>
              </a:solidFill>
              <a:latin typeface="Century Gothic" panose="020B0502020202020204" pitchFamily="34" charset="0"/>
              <a:ea typeface="+mn-ea"/>
            </a:endParaRPr>
          </a:p>
        </p:txBody>
      </p:sp>
      <p:pic>
        <p:nvPicPr>
          <p:cNvPr id="10" name="그림 9"/>
          <p:cNvPicPr>
            <a:picLocks noChangeAspect="1"/>
          </p:cNvPicPr>
          <p:nvPr/>
        </p:nvPicPr>
        <p:blipFill>
          <a:blip r:embed="rId2"/>
          <a:stretch>
            <a:fillRect/>
          </a:stretch>
        </p:blipFill>
        <p:spPr>
          <a:xfrm>
            <a:off x="599904" y="1514659"/>
            <a:ext cx="8295382" cy="3999009"/>
          </a:xfrm>
          <a:prstGeom prst="rect">
            <a:avLst/>
          </a:prstGeom>
        </p:spPr>
      </p:pic>
      <p:sp>
        <p:nvSpPr>
          <p:cNvPr id="12" name="직사각형 11">
            <a:extLst>
              <a:ext uri="{FF2B5EF4-FFF2-40B4-BE49-F238E27FC236}">
                <a16:creationId xmlns:a16="http://schemas.microsoft.com/office/drawing/2014/main" id="{C5115F9C-EE92-4AE2-B47C-0B5B618AC53E}"/>
              </a:ext>
            </a:extLst>
          </p:cNvPr>
          <p:cNvSpPr/>
          <p:nvPr/>
        </p:nvSpPr>
        <p:spPr>
          <a:xfrm>
            <a:off x="1275336" y="4455036"/>
            <a:ext cx="1679240" cy="7612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000" b="1" dirty="0">
                <a:latin typeface="Arial" pitchFamily="34" charset="0"/>
                <a:cs typeface="Arial" pitchFamily="34" charset="0"/>
              </a:rPr>
              <a:t>PIP</a:t>
            </a:r>
          </a:p>
          <a:p>
            <a:r>
              <a:rPr lang="en-US" altLang="ko-KR" sz="1000" b="1" dirty="0">
                <a:latin typeface="Arial" pitchFamily="34" charset="0"/>
                <a:cs typeface="Arial" pitchFamily="34" charset="0"/>
              </a:rPr>
              <a:t>CCP(CIP+CDP)</a:t>
            </a:r>
          </a:p>
          <a:p>
            <a:r>
              <a:rPr lang="en-US" altLang="ko-KR" sz="1000" dirty="0">
                <a:solidFill>
                  <a:srgbClr val="FFFF00"/>
                </a:solidFill>
              </a:rPr>
              <a:t>(right wing)</a:t>
            </a:r>
          </a:p>
        </p:txBody>
      </p:sp>
      <p:sp>
        <p:nvSpPr>
          <p:cNvPr id="13" name="직사각형 12">
            <a:extLst>
              <a:ext uri="{FF2B5EF4-FFF2-40B4-BE49-F238E27FC236}">
                <a16:creationId xmlns:a16="http://schemas.microsoft.com/office/drawing/2014/main" id="{A41F6979-5C6D-472B-8143-5241D1C7602F}"/>
              </a:ext>
            </a:extLst>
          </p:cNvPr>
          <p:cNvSpPr/>
          <p:nvPr/>
        </p:nvSpPr>
        <p:spPr>
          <a:xfrm>
            <a:off x="3900901" y="4446723"/>
            <a:ext cx="1747761" cy="8499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000" b="1" dirty="0">
                <a:latin typeface="Arial" pitchFamily="34" charset="0"/>
                <a:cs typeface="Arial" pitchFamily="34" charset="0"/>
              </a:rPr>
              <a:t>SFMR</a:t>
            </a:r>
          </a:p>
          <a:p>
            <a:r>
              <a:rPr lang="en-US" altLang="ko-KR" sz="1000" b="1" dirty="0">
                <a:latin typeface="Arial" pitchFamily="34" charset="0"/>
                <a:cs typeface="Arial" pitchFamily="34" charset="0"/>
              </a:rPr>
              <a:t>Camera</a:t>
            </a:r>
          </a:p>
          <a:p>
            <a:r>
              <a:rPr lang="en-US" altLang="ko-KR" sz="1000" b="1" dirty="0" err="1">
                <a:latin typeface="Arial" pitchFamily="34" charset="0"/>
                <a:cs typeface="Arial" pitchFamily="34" charset="0"/>
              </a:rPr>
              <a:t>Ejectable</a:t>
            </a:r>
            <a:r>
              <a:rPr lang="en-US" altLang="ko-KR" sz="1000" b="1" dirty="0">
                <a:latin typeface="Arial" pitchFamily="34" charset="0"/>
                <a:cs typeface="Arial" pitchFamily="34" charset="0"/>
              </a:rPr>
              <a:t> Flare Rack</a:t>
            </a:r>
          </a:p>
          <a:p>
            <a:r>
              <a:rPr lang="en-US" altLang="ko-KR" sz="1000" dirty="0">
                <a:solidFill>
                  <a:srgbClr val="FFFF00"/>
                </a:solidFill>
              </a:rPr>
              <a:t>(bottom)</a:t>
            </a:r>
          </a:p>
        </p:txBody>
      </p:sp>
      <p:sp>
        <p:nvSpPr>
          <p:cNvPr id="14" name="직사각형 13">
            <a:extLst>
              <a:ext uri="{FF2B5EF4-FFF2-40B4-BE49-F238E27FC236}">
                <a16:creationId xmlns:a16="http://schemas.microsoft.com/office/drawing/2014/main" id="{309C3DC0-FE0A-47EC-99C8-B384BE7B2E07}"/>
              </a:ext>
            </a:extLst>
          </p:cNvPr>
          <p:cNvSpPr/>
          <p:nvPr/>
        </p:nvSpPr>
        <p:spPr>
          <a:xfrm>
            <a:off x="7147342" y="4454995"/>
            <a:ext cx="1357888" cy="9243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000" b="1" dirty="0">
                <a:latin typeface="Arial" pitchFamily="34" charset="0"/>
                <a:cs typeface="Arial" pitchFamily="34" charset="0"/>
              </a:rPr>
              <a:t>AIMMS-20</a:t>
            </a:r>
          </a:p>
          <a:p>
            <a:r>
              <a:rPr lang="en-US" altLang="ko-KR" sz="1000" b="1" dirty="0">
                <a:latin typeface="Arial" pitchFamily="34" charset="0"/>
                <a:cs typeface="Arial" pitchFamily="34" charset="0"/>
              </a:rPr>
              <a:t>GVR</a:t>
            </a:r>
          </a:p>
          <a:p>
            <a:r>
              <a:rPr lang="en-US" altLang="ko-KR" sz="1000" b="1" dirty="0">
                <a:latin typeface="Arial" pitchFamily="34" charset="0"/>
                <a:cs typeface="Arial" pitchFamily="34" charset="0"/>
              </a:rPr>
              <a:t>WCM 2000</a:t>
            </a:r>
          </a:p>
          <a:p>
            <a:r>
              <a:rPr lang="en-US" altLang="ko-KR" sz="1000" b="1" dirty="0">
                <a:latin typeface="Arial" pitchFamily="34" charset="0"/>
                <a:cs typeface="Arial" pitchFamily="34" charset="0"/>
              </a:rPr>
              <a:t>Temperature Sensor</a:t>
            </a:r>
          </a:p>
          <a:p>
            <a:r>
              <a:rPr lang="en-US" altLang="ko-KR" sz="1000" dirty="0">
                <a:solidFill>
                  <a:srgbClr val="FFFF00"/>
                </a:solidFill>
              </a:rPr>
              <a:t>(left wing)</a:t>
            </a:r>
          </a:p>
        </p:txBody>
      </p:sp>
      <p:sp>
        <p:nvSpPr>
          <p:cNvPr id="15" name="직사각형 14">
            <a:extLst>
              <a:ext uri="{FF2B5EF4-FFF2-40B4-BE49-F238E27FC236}">
                <a16:creationId xmlns:a16="http://schemas.microsoft.com/office/drawing/2014/main" id="{77F9B948-0994-46F9-9D60-F602058C398C}"/>
              </a:ext>
            </a:extLst>
          </p:cNvPr>
          <p:cNvSpPr/>
          <p:nvPr/>
        </p:nvSpPr>
        <p:spPr>
          <a:xfrm>
            <a:off x="6001318" y="1708674"/>
            <a:ext cx="1418988" cy="8131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000" b="1" dirty="0">
                <a:latin typeface="Arial" pitchFamily="34" charset="0"/>
                <a:cs typeface="Arial" pitchFamily="34" charset="0"/>
              </a:rPr>
              <a:t>Dew point hygrometer</a:t>
            </a:r>
          </a:p>
          <a:p>
            <a:r>
              <a:rPr lang="en-US" altLang="ko-KR" sz="1000" b="1" dirty="0">
                <a:latin typeface="Arial" pitchFamily="34" charset="0"/>
                <a:cs typeface="Arial" pitchFamily="34" charset="0"/>
              </a:rPr>
              <a:t>Icing Detector</a:t>
            </a:r>
          </a:p>
          <a:p>
            <a:r>
              <a:rPr lang="en-US" altLang="ko-KR" sz="1000" dirty="0">
                <a:solidFill>
                  <a:srgbClr val="FFFF00"/>
                </a:solidFill>
                <a:latin typeface="Arial" pitchFamily="34" charset="0"/>
                <a:cs typeface="Arial" pitchFamily="34" charset="0"/>
              </a:rPr>
              <a:t>(tall wing)</a:t>
            </a:r>
          </a:p>
        </p:txBody>
      </p:sp>
      <p:sp>
        <p:nvSpPr>
          <p:cNvPr id="16" name="직사각형 15">
            <a:extLst>
              <a:ext uri="{FF2B5EF4-FFF2-40B4-BE49-F238E27FC236}">
                <a16:creationId xmlns:a16="http://schemas.microsoft.com/office/drawing/2014/main" id="{233F40B5-1C58-4EB7-A433-28CA5EA1340C}"/>
              </a:ext>
            </a:extLst>
          </p:cNvPr>
          <p:cNvSpPr/>
          <p:nvPr/>
        </p:nvSpPr>
        <p:spPr>
          <a:xfrm>
            <a:off x="4058026" y="1708673"/>
            <a:ext cx="1517293" cy="12002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000" b="1" dirty="0">
                <a:latin typeface="Arial" pitchFamily="34" charset="0"/>
                <a:cs typeface="Arial" pitchFamily="34" charset="0"/>
              </a:rPr>
              <a:t>AVAPS-II</a:t>
            </a:r>
          </a:p>
          <a:p>
            <a:r>
              <a:rPr lang="en-US" altLang="ko-KR" sz="1000" b="1" dirty="0">
                <a:latin typeface="Arial" pitchFamily="34" charset="0"/>
                <a:cs typeface="Arial" pitchFamily="34" charset="0"/>
              </a:rPr>
              <a:t>SP2, Sky-OPC, </a:t>
            </a:r>
            <a:r>
              <a:rPr lang="en-US" altLang="ko-KR" sz="1000" b="1" dirty="0">
                <a:solidFill>
                  <a:srgbClr val="FF0000"/>
                </a:solidFill>
                <a:latin typeface="Arial" pitchFamily="34" charset="0"/>
                <a:cs typeface="Arial" pitchFamily="34" charset="0"/>
              </a:rPr>
              <a:t>TAP</a:t>
            </a:r>
          </a:p>
          <a:p>
            <a:r>
              <a:rPr lang="en-US" altLang="ko-KR" sz="1000" b="1" dirty="0">
                <a:latin typeface="Arial" pitchFamily="34" charset="0"/>
                <a:cs typeface="Arial" pitchFamily="34" charset="0"/>
              </a:rPr>
              <a:t>Thermo-43i</a:t>
            </a:r>
          </a:p>
          <a:p>
            <a:r>
              <a:rPr lang="en-US" altLang="ko-KR" sz="1000" b="1" dirty="0">
                <a:latin typeface="Arial" pitchFamily="34" charset="0"/>
                <a:cs typeface="Arial" pitchFamily="34" charset="0"/>
              </a:rPr>
              <a:t>CCN-200</a:t>
            </a:r>
          </a:p>
          <a:p>
            <a:r>
              <a:rPr lang="en-US" altLang="ko-KR" sz="1000" b="1" dirty="0">
                <a:latin typeface="Arial" pitchFamily="34" charset="0"/>
                <a:cs typeface="Arial" pitchFamily="34" charset="0"/>
              </a:rPr>
              <a:t>RSX-3</a:t>
            </a:r>
          </a:p>
          <a:p>
            <a:r>
              <a:rPr lang="en-US" altLang="ko-KR" sz="1000" b="1" dirty="0" err="1">
                <a:latin typeface="Arial" pitchFamily="34" charset="0"/>
                <a:cs typeface="Arial" pitchFamily="34" charset="0"/>
              </a:rPr>
              <a:t>Nephelometer</a:t>
            </a:r>
            <a:endParaRPr lang="en-US" altLang="ko-KR" sz="1000" b="1" dirty="0">
              <a:latin typeface="Arial" pitchFamily="34" charset="0"/>
              <a:cs typeface="Arial" pitchFamily="34" charset="0"/>
            </a:endParaRPr>
          </a:p>
          <a:p>
            <a:r>
              <a:rPr lang="en-US" altLang="ko-KR" sz="1000" dirty="0">
                <a:solidFill>
                  <a:srgbClr val="FFFF00"/>
                </a:solidFill>
                <a:latin typeface="Arial" pitchFamily="34" charset="0"/>
                <a:cs typeface="Arial" pitchFamily="34" charset="0"/>
              </a:rPr>
              <a:t>(back-inside)</a:t>
            </a:r>
          </a:p>
        </p:txBody>
      </p:sp>
      <p:sp>
        <p:nvSpPr>
          <p:cNvPr id="17" name="직사각형 16">
            <a:extLst>
              <a:ext uri="{FF2B5EF4-FFF2-40B4-BE49-F238E27FC236}">
                <a16:creationId xmlns:a16="http://schemas.microsoft.com/office/drawing/2014/main" id="{952BCE31-B5D0-446B-8C37-F728E7593D16}"/>
              </a:ext>
            </a:extLst>
          </p:cNvPr>
          <p:cNvSpPr/>
          <p:nvPr/>
        </p:nvSpPr>
        <p:spPr>
          <a:xfrm>
            <a:off x="1494458" y="1822456"/>
            <a:ext cx="2406443" cy="87009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000" b="1" dirty="0" err="1">
                <a:solidFill>
                  <a:schemeClr val="tx1"/>
                </a:solidFill>
                <a:latin typeface="Arial" pitchFamily="34" charset="0"/>
                <a:cs typeface="Arial" pitchFamily="34" charset="0"/>
              </a:rPr>
              <a:t>Picarro</a:t>
            </a:r>
            <a:r>
              <a:rPr lang="en-US" altLang="ko-KR" sz="1000" b="1" dirty="0">
                <a:solidFill>
                  <a:schemeClr val="tx1"/>
                </a:solidFill>
                <a:latin typeface="Arial" pitchFamily="34" charset="0"/>
                <a:cs typeface="Arial" pitchFamily="34" charset="0"/>
              </a:rPr>
              <a:t>(CO</a:t>
            </a:r>
            <a:r>
              <a:rPr lang="en-US" altLang="ko-KR" sz="1000" b="1" baseline="-25000" dirty="0">
                <a:solidFill>
                  <a:schemeClr val="tx1"/>
                </a:solidFill>
                <a:latin typeface="Arial" pitchFamily="34" charset="0"/>
                <a:cs typeface="Arial" pitchFamily="34" charset="0"/>
              </a:rPr>
              <a:t>2</a:t>
            </a:r>
            <a:r>
              <a:rPr lang="en-US" altLang="ko-KR" sz="1000" b="1" dirty="0">
                <a:solidFill>
                  <a:schemeClr val="tx1"/>
                </a:solidFill>
                <a:latin typeface="Arial" pitchFamily="34" charset="0"/>
                <a:cs typeface="Arial" pitchFamily="34" charset="0"/>
              </a:rPr>
              <a:t>, CH</a:t>
            </a:r>
            <a:r>
              <a:rPr lang="en-US" altLang="ko-KR" sz="1000" b="1" baseline="-25000" dirty="0">
                <a:solidFill>
                  <a:schemeClr val="tx1"/>
                </a:solidFill>
                <a:latin typeface="Arial" pitchFamily="34" charset="0"/>
                <a:cs typeface="Arial" pitchFamily="34" charset="0"/>
              </a:rPr>
              <a:t>4</a:t>
            </a:r>
            <a:r>
              <a:rPr lang="en-US" altLang="ko-KR" sz="1000" b="1" dirty="0">
                <a:solidFill>
                  <a:schemeClr val="tx1"/>
                </a:solidFill>
                <a:latin typeface="Arial" pitchFamily="34" charset="0"/>
                <a:cs typeface="Arial" pitchFamily="34" charset="0"/>
              </a:rPr>
              <a:t>, CO, H</a:t>
            </a:r>
            <a:r>
              <a:rPr lang="en-US" altLang="ko-KR" sz="1000" b="1" baseline="-25000" dirty="0">
                <a:solidFill>
                  <a:schemeClr val="tx1"/>
                </a:solidFill>
                <a:latin typeface="Arial" pitchFamily="34" charset="0"/>
                <a:cs typeface="Arial" pitchFamily="34" charset="0"/>
              </a:rPr>
              <a:t>2</a:t>
            </a:r>
            <a:r>
              <a:rPr lang="en-US" altLang="ko-KR" sz="1000" b="1" dirty="0">
                <a:solidFill>
                  <a:schemeClr val="tx1"/>
                </a:solidFill>
                <a:latin typeface="Arial" pitchFamily="34" charset="0"/>
                <a:cs typeface="Arial" pitchFamily="34" charset="0"/>
              </a:rPr>
              <a:t>O) G2401m</a:t>
            </a:r>
          </a:p>
          <a:p>
            <a:r>
              <a:rPr lang="en-US" altLang="ko-KR" sz="1000" b="1" dirty="0">
                <a:solidFill>
                  <a:schemeClr val="tx1"/>
                </a:solidFill>
                <a:latin typeface="Arial" pitchFamily="34" charset="0"/>
                <a:cs typeface="Arial" pitchFamily="34" charset="0"/>
              </a:rPr>
              <a:t>Thermo-42i (</a:t>
            </a:r>
            <a:r>
              <a:rPr lang="en-US" altLang="ko-KR" sz="1000" b="1" dirty="0" err="1">
                <a:solidFill>
                  <a:schemeClr val="tx1"/>
                </a:solidFill>
                <a:latin typeface="Arial" pitchFamily="34" charset="0"/>
                <a:cs typeface="Arial" pitchFamily="34" charset="0"/>
              </a:rPr>
              <a:t>NOx</a:t>
            </a:r>
            <a:r>
              <a:rPr lang="en-US" altLang="ko-KR" sz="1000" b="1" dirty="0">
                <a:solidFill>
                  <a:schemeClr val="tx1"/>
                </a:solidFill>
                <a:latin typeface="Arial" pitchFamily="34" charset="0"/>
                <a:cs typeface="Arial" pitchFamily="34" charset="0"/>
              </a:rPr>
              <a:t>)</a:t>
            </a:r>
          </a:p>
          <a:p>
            <a:r>
              <a:rPr lang="en-US" altLang="ko-KR" sz="1000" b="1" dirty="0">
                <a:solidFill>
                  <a:schemeClr val="tx1"/>
                </a:solidFill>
                <a:latin typeface="Arial" pitchFamily="34" charset="0"/>
                <a:cs typeface="Arial" pitchFamily="34" charset="0"/>
              </a:rPr>
              <a:t>Thermo-49i (O3)</a:t>
            </a:r>
          </a:p>
          <a:p>
            <a:r>
              <a:rPr lang="en-US" altLang="ko-KR" sz="1000" b="1" dirty="0">
                <a:solidFill>
                  <a:srgbClr val="FF0000"/>
                </a:solidFill>
                <a:latin typeface="Arial" pitchFamily="34" charset="0"/>
                <a:cs typeface="Arial" pitchFamily="34" charset="0"/>
              </a:rPr>
              <a:t>Flask sampling package (Isotope)</a:t>
            </a:r>
          </a:p>
          <a:p>
            <a:r>
              <a:rPr lang="en-US" altLang="ko-KR" sz="1000" dirty="0">
                <a:solidFill>
                  <a:srgbClr val="FFFF00"/>
                </a:solidFill>
              </a:rPr>
              <a:t>(front-inside)</a:t>
            </a:r>
            <a:endParaRPr lang="ko-KR" altLang="en-US" sz="1000" dirty="0">
              <a:solidFill>
                <a:srgbClr val="FFFF00"/>
              </a:solidFill>
            </a:endParaRPr>
          </a:p>
        </p:txBody>
      </p:sp>
      <p:sp>
        <p:nvSpPr>
          <p:cNvPr id="18" name="직사각형 17"/>
          <p:cNvSpPr/>
          <p:nvPr/>
        </p:nvSpPr>
        <p:spPr>
          <a:xfrm>
            <a:off x="721595" y="1535497"/>
            <a:ext cx="1357888" cy="28695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latin typeface="Arial" pitchFamily="34" charset="0"/>
                <a:cs typeface="Arial" pitchFamily="34" charset="0"/>
              </a:rPr>
              <a:t>Payload</a:t>
            </a:r>
          </a:p>
        </p:txBody>
      </p:sp>
      <p:sp>
        <p:nvSpPr>
          <p:cNvPr id="19" name="직사각형 18"/>
          <p:cNvSpPr/>
          <p:nvPr/>
        </p:nvSpPr>
        <p:spPr>
          <a:xfrm>
            <a:off x="721595" y="5381012"/>
            <a:ext cx="3179306" cy="28695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latin typeface="Arial" pitchFamily="34" charset="0"/>
                <a:cs typeface="Arial" pitchFamily="34" charset="0"/>
              </a:rPr>
              <a:t>24 instrumentations &amp; 5 crews</a:t>
            </a:r>
          </a:p>
        </p:txBody>
      </p:sp>
      <p:sp>
        <p:nvSpPr>
          <p:cNvPr id="20" name="직사각형 19"/>
          <p:cNvSpPr/>
          <p:nvPr/>
        </p:nvSpPr>
        <p:spPr>
          <a:xfrm>
            <a:off x="4152653" y="5524491"/>
            <a:ext cx="5409783" cy="1131079"/>
          </a:xfrm>
          <a:prstGeom prst="rect">
            <a:avLst/>
          </a:prstGeom>
        </p:spPr>
        <p:txBody>
          <a:bodyPr wrap="square">
            <a:spAutoFit/>
          </a:bodyPr>
          <a:lstStyle/>
          <a:p>
            <a:pPr marL="285750" indent="-285750">
              <a:lnSpc>
                <a:spcPts val="2700"/>
              </a:lnSpc>
              <a:buFont typeface="Arial" pitchFamily="34" charset="0"/>
              <a:buChar char="•"/>
              <a:defRPr/>
            </a:pPr>
            <a:r>
              <a:rPr lang="en-US" altLang="ko-KR" sz="1600" b="1" dirty="0">
                <a:solidFill>
                  <a:schemeClr val="tx1">
                    <a:lumMod val="65000"/>
                    <a:lumOff val="35000"/>
                  </a:schemeClr>
                </a:solidFill>
                <a:latin typeface="Arial" pitchFamily="34" charset="0"/>
                <a:cs typeface="Arial" pitchFamily="34" charset="0"/>
              </a:rPr>
              <a:t>Max. altitude: ~30,000 ft; </a:t>
            </a:r>
          </a:p>
          <a:p>
            <a:pPr marL="285750" indent="-285750">
              <a:lnSpc>
                <a:spcPts val="2700"/>
              </a:lnSpc>
              <a:buFont typeface="Arial" pitchFamily="34" charset="0"/>
              <a:buChar char="•"/>
              <a:defRPr/>
            </a:pPr>
            <a:r>
              <a:rPr lang="en-US" altLang="ko-KR" sz="1600" b="1" dirty="0">
                <a:solidFill>
                  <a:schemeClr val="tx1">
                    <a:lumMod val="65000"/>
                    <a:lumOff val="35000"/>
                  </a:schemeClr>
                </a:solidFill>
                <a:latin typeface="Arial" pitchFamily="34" charset="0"/>
                <a:cs typeface="Arial" pitchFamily="34" charset="0"/>
              </a:rPr>
              <a:t>flight time: 4.0 </a:t>
            </a:r>
            <a:r>
              <a:rPr lang="en-US" altLang="ko-KR" sz="1600" b="1" dirty="0" err="1">
                <a:solidFill>
                  <a:schemeClr val="tx1">
                    <a:lumMod val="65000"/>
                    <a:lumOff val="35000"/>
                  </a:schemeClr>
                </a:solidFill>
                <a:latin typeface="Arial" pitchFamily="34" charset="0"/>
                <a:cs typeface="Arial" pitchFamily="34" charset="0"/>
              </a:rPr>
              <a:t>hrs</a:t>
            </a:r>
            <a:r>
              <a:rPr lang="en-US" altLang="ko-KR" sz="1600" b="1" dirty="0">
                <a:solidFill>
                  <a:schemeClr val="tx1">
                    <a:lumMod val="65000"/>
                    <a:lumOff val="35000"/>
                  </a:schemeClr>
                </a:solidFill>
                <a:latin typeface="Arial" pitchFamily="34" charset="0"/>
                <a:cs typeface="Arial" pitchFamily="34" charset="0"/>
              </a:rPr>
              <a:t> depending on payloads</a:t>
            </a:r>
          </a:p>
          <a:p>
            <a:pPr marL="285750" indent="-285750">
              <a:lnSpc>
                <a:spcPts val="2700"/>
              </a:lnSpc>
              <a:buFont typeface="Arial" pitchFamily="34" charset="0"/>
              <a:buChar char="•"/>
              <a:defRPr/>
            </a:pPr>
            <a:r>
              <a:rPr lang="en-US" altLang="ko-KR" sz="1600" b="1" dirty="0">
                <a:solidFill>
                  <a:schemeClr val="tx1">
                    <a:lumMod val="65000"/>
                    <a:lumOff val="35000"/>
                  </a:schemeClr>
                </a:solidFill>
                <a:latin typeface="Arial" pitchFamily="34" charset="0"/>
                <a:cs typeface="Arial" pitchFamily="34" charset="0"/>
              </a:rPr>
              <a:t>Speed: 70-120 m/s</a:t>
            </a:r>
          </a:p>
        </p:txBody>
      </p:sp>
      <p:sp>
        <p:nvSpPr>
          <p:cNvPr id="4" name="직사각형 3"/>
          <p:cNvSpPr/>
          <p:nvPr/>
        </p:nvSpPr>
        <p:spPr>
          <a:xfrm>
            <a:off x="2297618" y="1220460"/>
            <a:ext cx="4414414" cy="438582"/>
          </a:xfrm>
          <a:prstGeom prst="rect">
            <a:avLst/>
          </a:prstGeom>
        </p:spPr>
        <p:txBody>
          <a:bodyPr wrap="none">
            <a:spAutoFit/>
          </a:bodyPr>
          <a:lstStyle/>
          <a:p>
            <a:pPr marL="285750" indent="-285750">
              <a:lnSpc>
                <a:spcPts val="2700"/>
              </a:lnSpc>
              <a:buFont typeface="Arial" pitchFamily="34" charset="0"/>
              <a:buChar char="•"/>
              <a:defRPr/>
            </a:pPr>
            <a:r>
              <a:rPr lang="en-US" altLang="ko-KR" b="1" dirty="0">
                <a:solidFill>
                  <a:schemeClr val="tx1">
                    <a:lumMod val="65000"/>
                    <a:lumOff val="35000"/>
                  </a:schemeClr>
                </a:solidFill>
                <a:latin typeface="Arial" pitchFamily="34" charset="0"/>
                <a:cs typeface="Arial" pitchFamily="34" charset="0"/>
              </a:rPr>
              <a:t>Aircraft: Beechcraft King Air 350HW</a:t>
            </a:r>
          </a:p>
        </p:txBody>
      </p:sp>
      <p:pic>
        <p:nvPicPr>
          <p:cNvPr id="24" name="Picture 2" descr="D:\탄소연구팀\25. (협력)국내외협력연구관련\국립기상과학원-CI_BS_2-1-02_영문_가로_책임운영기관.png">
            <a:extLst>
              <a:ext uri="{FF2B5EF4-FFF2-40B4-BE49-F238E27FC236}">
                <a16:creationId xmlns:a16="http://schemas.microsoft.com/office/drawing/2014/main" id="{4A7DFC72-E236-4372-BDCF-D5CA445A10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5591" y="169904"/>
            <a:ext cx="1898611" cy="540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885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 name="제목 1">
            <a:extLst>
              <a:ext uri="{FF2B5EF4-FFF2-40B4-BE49-F238E27FC236}">
                <a16:creationId xmlns:a16="http://schemas.microsoft.com/office/drawing/2014/main" id="{716D41F9-D3F7-4783-8741-447DFEAD49BD}"/>
              </a:ext>
            </a:extLst>
          </p:cNvPr>
          <p:cNvSpPr>
            <a:spLocks noGrp="1"/>
          </p:cNvSpPr>
          <p:nvPr>
            <p:ph type="title"/>
          </p:nvPr>
        </p:nvSpPr>
        <p:spPr>
          <a:xfrm>
            <a:off x="529798" y="101315"/>
            <a:ext cx="9239579" cy="490066"/>
          </a:xfrm>
        </p:spPr>
        <p:txBody>
          <a:bodyPr>
            <a:normAutofit/>
          </a:bodyPr>
          <a:lstStyle/>
          <a:p>
            <a:r>
              <a:rPr lang="en-US" altLang="ko-KR" sz="2400" dirty="0"/>
              <a:t>King Air 350 Aircraft Measurement Platform in Korea</a:t>
            </a:r>
            <a:endParaRPr lang="ko-KR" altLang="en-US" sz="2400" dirty="0"/>
          </a:p>
        </p:txBody>
      </p:sp>
      <p:pic>
        <p:nvPicPr>
          <p:cNvPr id="17" name="Picture 2" descr="D:\탄소연구팀\학회발표자료_이선란\기후정보포털표출자료_기후연구과_항공온실가스\항공기_내부그림.png">
            <a:extLst>
              <a:ext uri="{FF2B5EF4-FFF2-40B4-BE49-F238E27FC236}">
                <a16:creationId xmlns:a16="http://schemas.microsoft.com/office/drawing/2014/main" id="{971B2CE7-D0F7-4B03-BAB3-701583728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2997" y="771064"/>
            <a:ext cx="4562056" cy="25859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D:\탄소연구팀\항공관측사진\20180708\153.JPG">
            <a:extLst>
              <a:ext uri="{FF2B5EF4-FFF2-40B4-BE49-F238E27FC236}">
                <a16:creationId xmlns:a16="http://schemas.microsoft.com/office/drawing/2014/main" id="{AA7C156A-4E91-4719-9AD9-9C4707C42A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867" y="765756"/>
            <a:ext cx="3930838" cy="268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2CE08AD3-B670-4358-9430-3026A9863877}"/>
              </a:ext>
            </a:extLst>
          </p:cNvPr>
          <p:cNvSpPr txBox="1"/>
          <p:nvPr/>
        </p:nvSpPr>
        <p:spPr>
          <a:xfrm>
            <a:off x="1463664" y="1134645"/>
            <a:ext cx="1263693" cy="369332"/>
          </a:xfrm>
          <a:prstGeom prst="rect">
            <a:avLst/>
          </a:prstGeom>
          <a:noFill/>
        </p:spPr>
        <p:txBody>
          <a:bodyPr wrap="square" rtlCol="0">
            <a:spAutoFit/>
          </a:bodyPr>
          <a:lstStyle/>
          <a:p>
            <a:r>
              <a:rPr lang="en-US" altLang="ko-KR" dirty="0">
                <a:latin typeface="휴먼모음T" pitchFamily="18" charset="-127"/>
                <a:ea typeface="휴먼모음T" pitchFamily="18" charset="-127"/>
              </a:rPr>
              <a:t>Air</a:t>
            </a:r>
            <a:r>
              <a:rPr lang="ko-KR" altLang="en-US" dirty="0">
                <a:latin typeface="휴먼모음T" pitchFamily="18" charset="-127"/>
                <a:ea typeface="휴먼모음T" pitchFamily="18" charset="-127"/>
              </a:rPr>
              <a:t> </a:t>
            </a:r>
            <a:r>
              <a:rPr lang="en-US" altLang="ko-KR" dirty="0">
                <a:latin typeface="휴먼모음T" pitchFamily="18" charset="-127"/>
                <a:ea typeface="휴먼모음T" pitchFamily="18" charset="-127"/>
              </a:rPr>
              <a:t>inlet</a:t>
            </a:r>
            <a:r>
              <a:rPr lang="ko-KR" altLang="en-US" dirty="0">
                <a:latin typeface="휴먼모음T" pitchFamily="18" charset="-127"/>
                <a:ea typeface="휴먼모음T" pitchFamily="18" charset="-127"/>
              </a:rPr>
              <a:t> </a:t>
            </a:r>
          </a:p>
        </p:txBody>
      </p:sp>
      <p:cxnSp>
        <p:nvCxnSpPr>
          <p:cNvPr id="20" name="직선 화살표 연결선 19">
            <a:extLst>
              <a:ext uri="{FF2B5EF4-FFF2-40B4-BE49-F238E27FC236}">
                <a16:creationId xmlns:a16="http://schemas.microsoft.com/office/drawing/2014/main" id="{E026E7CB-0F72-47A7-B30C-F277B4B5FC6E}"/>
              </a:ext>
            </a:extLst>
          </p:cNvPr>
          <p:cNvCxnSpPr/>
          <p:nvPr/>
        </p:nvCxnSpPr>
        <p:spPr>
          <a:xfrm>
            <a:off x="1955830" y="1503977"/>
            <a:ext cx="139681" cy="2963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타원 20">
            <a:extLst>
              <a:ext uri="{FF2B5EF4-FFF2-40B4-BE49-F238E27FC236}">
                <a16:creationId xmlns:a16="http://schemas.microsoft.com/office/drawing/2014/main" id="{1CC6DC0C-2E06-4B28-8BEC-0406C022C387}"/>
              </a:ext>
            </a:extLst>
          </p:cNvPr>
          <p:cNvSpPr/>
          <p:nvPr/>
        </p:nvSpPr>
        <p:spPr>
          <a:xfrm>
            <a:off x="1888963" y="1783188"/>
            <a:ext cx="416224" cy="3070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TextBox 21">
            <a:extLst>
              <a:ext uri="{FF2B5EF4-FFF2-40B4-BE49-F238E27FC236}">
                <a16:creationId xmlns:a16="http://schemas.microsoft.com/office/drawing/2014/main" id="{48FED6F3-FE45-47A2-B6D0-CCD7EB3FD165}"/>
              </a:ext>
            </a:extLst>
          </p:cNvPr>
          <p:cNvSpPr txBox="1"/>
          <p:nvPr/>
        </p:nvSpPr>
        <p:spPr>
          <a:xfrm>
            <a:off x="777320" y="3429001"/>
            <a:ext cx="8744536" cy="3395801"/>
          </a:xfrm>
          <a:prstGeom prst="rect">
            <a:avLst/>
          </a:prstGeom>
          <a:solidFill>
            <a:schemeClr val="bg1">
              <a:lumMod val="95000"/>
            </a:schemeClr>
          </a:solidFill>
        </p:spPr>
        <p:txBody>
          <a:bodyPr wrap="square">
            <a:spAutoFit/>
          </a:bodyPr>
          <a:lstStyle/>
          <a:p>
            <a:pPr marL="285750" indent="-285750">
              <a:lnSpc>
                <a:spcPts val="2600"/>
              </a:lnSpc>
              <a:buFont typeface="Arial" pitchFamily="34" charset="0"/>
              <a:buChar char="•"/>
              <a:defRPr/>
            </a:pPr>
            <a:r>
              <a:rPr lang="en-US" altLang="ko-KR" dirty="0">
                <a:solidFill>
                  <a:schemeClr val="tx1">
                    <a:lumMod val="65000"/>
                    <a:lumOff val="35000"/>
                  </a:schemeClr>
                </a:solidFill>
                <a:latin typeface="Arial" pitchFamily="34" charset="0"/>
                <a:cs typeface="Arial" pitchFamily="34" charset="0"/>
              </a:rPr>
              <a:t>Started the regular airborne measurements performance since 2018.</a:t>
            </a:r>
          </a:p>
          <a:p>
            <a:pPr marL="285750" indent="-285750">
              <a:lnSpc>
                <a:spcPts val="2600"/>
              </a:lnSpc>
              <a:buFont typeface="Arial" pitchFamily="34" charset="0"/>
              <a:buChar char="•"/>
              <a:defRPr/>
            </a:pPr>
            <a:r>
              <a:rPr lang="en-US" altLang="ko-KR" dirty="0">
                <a:solidFill>
                  <a:schemeClr val="tx1">
                    <a:lumMod val="65000"/>
                    <a:lumOff val="35000"/>
                  </a:schemeClr>
                </a:solidFill>
                <a:latin typeface="Arial" pitchFamily="34" charset="0"/>
                <a:cs typeface="Arial" pitchFamily="34" charset="0"/>
              </a:rPr>
              <a:t>Manufacturer: Beechcraft</a:t>
            </a:r>
          </a:p>
          <a:p>
            <a:pPr marL="285750" indent="-285750">
              <a:lnSpc>
                <a:spcPts val="2600"/>
              </a:lnSpc>
              <a:buFont typeface="Arial" pitchFamily="34" charset="0"/>
              <a:buChar char="•"/>
              <a:defRPr/>
            </a:pPr>
            <a:r>
              <a:rPr lang="en-US" altLang="ko-KR" dirty="0">
                <a:solidFill>
                  <a:schemeClr val="tx1">
                    <a:lumMod val="65000"/>
                    <a:lumOff val="35000"/>
                  </a:schemeClr>
                </a:solidFill>
                <a:latin typeface="Arial" pitchFamily="34" charset="0"/>
                <a:cs typeface="Arial" pitchFamily="34" charset="0"/>
              </a:rPr>
              <a:t>Engine category: Turbo-Prop</a:t>
            </a:r>
          </a:p>
          <a:p>
            <a:pPr marL="285750" indent="-285750">
              <a:lnSpc>
                <a:spcPts val="2600"/>
              </a:lnSpc>
              <a:buFont typeface="Arial" pitchFamily="34" charset="0"/>
              <a:buChar char="•"/>
              <a:defRPr/>
            </a:pPr>
            <a:r>
              <a:rPr lang="en-US" altLang="ko-KR" dirty="0">
                <a:solidFill>
                  <a:schemeClr val="tx1">
                    <a:lumMod val="65000"/>
                    <a:lumOff val="35000"/>
                  </a:schemeClr>
                </a:solidFill>
                <a:latin typeface="Arial" pitchFamily="34" charset="0"/>
                <a:cs typeface="Arial" pitchFamily="34" charset="0"/>
              </a:rPr>
              <a:t>Max altitude: 9.0 km with maximum payloads</a:t>
            </a:r>
          </a:p>
          <a:p>
            <a:pPr marL="285750" indent="-285750">
              <a:lnSpc>
                <a:spcPts val="2600"/>
              </a:lnSpc>
              <a:buFont typeface="Arial" pitchFamily="34" charset="0"/>
              <a:buChar char="•"/>
              <a:defRPr/>
            </a:pPr>
            <a:r>
              <a:rPr lang="en-US" altLang="ko-KR" dirty="0">
                <a:solidFill>
                  <a:schemeClr val="tx1">
                    <a:lumMod val="65000"/>
                    <a:lumOff val="35000"/>
                  </a:schemeClr>
                </a:solidFill>
                <a:latin typeface="Arial" pitchFamily="34" charset="0"/>
                <a:cs typeface="Arial" pitchFamily="34" charset="0"/>
              </a:rPr>
              <a:t>Mission flight: 4.5 </a:t>
            </a:r>
            <a:r>
              <a:rPr lang="en-US" altLang="ko-KR" dirty="0" err="1">
                <a:solidFill>
                  <a:schemeClr val="tx1">
                    <a:lumMod val="65000"/>
                    <a:lumOff val="35000"/>
                  </a:schemeClr>
                </a:solidFill>
                <a:latin typeface="Arial" pitchFamily="34" charset="0"/>
                <a:cs typeface="Arial" pitchFamily="34" charset="0"/>
              </a:rPr>
              <a:t>hrs</a:t>
            </a:r>
            <a:r>
              <a:rPr lang="en-US" altLang="ko-KR" dirty="0">
                <a:solidFill>
                  <a:schemeClr val="tx1">
                    <a:lumMod val="65000"/>
                    <a:lumOff val="35000"/>
                  </a:schemeClr>
                </a:solidFill>
                <a:latin typeface="Arial" pitchFamily="34" charset="0"/>
                <a:cs typeface="Arial" pitchFamily="34" charset="0"/>
              </a:rPr>
              <a:t> with maximum payloads</a:t>
            </a:r>
          </a:p>
          <a:p>
            <a:pPr marL="285750" indent="-285750">
              <a:lnSpc>
                <a:spcPts val="2600"/>
              </a:lnSpc>
              <a:buFont typeface="Arial" pitchFamily="34" charset="0"/>
              <a:buChar char="•"/>
              <a:defRPr/>
            </a:pPr>
            <a:r>
              <a:rPr lang="en-US" altLang="ko-KR" dirty="0">
                <a:solidFill>
                  <a:schemeClr val="tx1">
                    <a:lumMod val="65000"/>
                    <a:lumOff val="35000"/>
                  </a:schemeClr>
                </a:solidFill>
                <a:latin typeface="Arial" pitchFamily="34" charset="0"/>
                <a:cs typeface="Arial" pitchFamily="34" charset="0"/>
              </a:rPr>
              <a:t>Speed: 70-120 m/s</a:t>
            </a:r>
          </a:p>
          <a:p>
            <a:pPr marL="285750" indent="-285750">
              <a:lnSpc>
                <a:spcPts val="2600"/>
              </a:lnSpc>
              <a:buFont typeface="Arial" pitchFamily="34" charset="0"/>
              <a:buChar char="•"/>
              <a:defRPr/>
            </a:pPr>
            <a:r>
              <a:rPr lang="en-US" altLang="ko-KR" dirty="0">
                <a:solidFill>
                  <a:srgbClr val="0000FF"/>
                </a:solidFill>
                <a:latin typeface="Arial" pitchFamily="34" charset="0"/>
                <a:cs typeface="Arial" pitchFamily="34" charset="0"/>
              </a:rPr>
              <a:t>Inlet</a:t>
            </a:r>
            <a:r>
              <a:rPr lang="en-US" altLang="ko-KR" dirty="0">
                <a:solidFill>
                  <a:schemeClr val="tx1">
                    <a:lumMod val="65000"/>
                    <a:lumOff val="35000"/>
                  </a:schemeClr>
                </a:solidFill>
                <a:latin typeface="Arial" pitchFamily="34" charset="0"/>
                <a:cs typeface="Arial" pitchFamily="34" charset="0"/>
              </a:rPr>
              <a:t>: Mounted through an aluminum plate that replaces first circular window on aircraft</a:t>
            </a:r>
          </a:p>
          <a:p>
            <a:pPr marL="285750" indent="-285750">
              <a:lnSpc>
                <a:spcPts val="2600"/>
              </a:lnSpc>
              <a:buFont typeface="Arial" pitchFamily="34" charset="0"/>
              <a:buChar char="•"/>
              <a:defRPr/>
            </a:pPr>
            <a:r>
              <a:rPr lang="en-US" altLang="ko-KR" dirty="0">
                <a:solidFill>
                  <a:schemeClr val="tx1">
                    <a:lumMod val="65000"/>
                    <a:lumOff val="35000"/>
                  </a:schemeClr>
                </a:solidFill>
                <a:latin typeface="Arial" pitchFamily="34" charset="0"/>
                <a:cs typeface="Arial" pitchFamily="34" charset="0"/>
              </a:rPr>
              <a:t>Crews on Board: two for pilot, two for payload operator, one for scientist to manage the scientific missions</a:t>
            </a:r>
          </a:p>
        </p:txBody>
      </p:sp>
    </p:spTree>
    <p:extLst>
      <p:ext uri="{BB962C8B-B14F-4D97-AF65-F5344CB8AC3E}">
        <p14:creationId xmlns:p14="http://schemas.microsoft.com/office/powerpoint/2010/main" val="1486774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User\Desktop\Map1.png"/>
          <p:cNvPicPr>
            <a:picLocks noChangeAspect="1" noChangeArrowheads="1"/>
          </p:cNvPicPr>
          <p:nvPr/>
        </p:nvPicPr>
        <p:blipFill rotWithShape="1">
          <a:blip r:embed="rId3">
            <a:extLst>
              <a:ext uri="{28A0092B-C50C-407E-A947-70E740481C1C}">
                <a14:useLocalDpi xmlns:a14="http://schemas.microsoft.com/office/drawing/2010/main" val="0"/>
              </a:ext>
            </a:extLst>
          </a:blip>
          <a:srcRect l="11396" r="6124" b="25272"/>
          <a:stretch/>
        </p:blipFill>
        <p:spPr bwMode="auto">
          <a:xfrm>
            <a:off x="1215355" y="875666"/>
            <a:ext cx="6831870" cy="3327780"/>
          </a:xfrm>
          <a:prstGeom prst="rect">
            <a:avLst/>
          </a:prstGeom>
          <a:noFill/>
          <a:extLst>
            <a:ext uri="{909E8E84-426E-40DD-AFC4-6F175D3DCCD1}">
              <a14:hiddenFill xmlns:a14="http://schemas.microsoft.com/office/drawing/2010/main">
                <a:solidFill>
                  <a:srgbClr val="FFFFFF"/>
                </a:solidFill>
              </a14:hiddenFill>
            </a:ext>
          </a:extLst>
        </p:spPr>
      </p:pic>
      <p:sp>
        <p:nvSpPr>
          <p:cNvPr id="4" name="제목 3"/>
          <p:cNvSpPr>
            <a:spLocks noGrp="1"/>
          </p:cNvSpPr>
          <p:nvPr>
            <p:ph type="title"/>
          </p:nvPr>
        </p:nvSpPr>
        <p:spPr>
          <a:xfrm>
            <a:off x="529798" y="101315"/>
            <a:ext cx="9389596" cy="490066"/>
          </a:xfrm>
        </p:spPr>
        <p:txBody>
          <a:bodyPr>
            <a:noAutofit/>
          </a:bodyPr>
          <a:lstStyle/>
          <a:p>
            <a:r>
              <a:rPr lang="en-US" altLang="ko-KR" sz="2400" dirty="0">
                <a:solidFill>
                  <a:schemeClr val="tx2">
                    <a:lumMod val="75000"/>
                  </a:schemeClr>
                </a:solidFill>
              </a:rPr>
              <a:t>In-situ Vertical Profiles at AMY Surface GAW station</a:t>
            </a:r>
            <a:endParaRPr lang="ko-KR" altLang="en-US" sz="2400" dirty="0">
              <a:solidFill>
                <a:schemeClr val="tx2">
                  <a:lumMod val="75000"/>
                </a:schemeClr>
              </a:solidFill>
            </a:endParaRPr>
          </a:p>
        </p:txBody>
      </p:sp>
      <p:sp>
        <p:nvSpPr>
          <p:cNvPr id="6"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7" name="별: 꼭짓점 5개 25">
            <a:extLst>
              <a:ext uri="{FF2B5EF4-FFF2-40B4-BE49-F238E27FC236}">
                <a16:creationId xmlns:a16="http://schemas.microsoft.com/office/drawing/2014/main" id="{A6984354-02C4-4848-91C4-7339296F4B29}"/>
              </a:ext>
            </a:extLst>
          </p:cNvPr>
          <p:cNvSpPr/>
          <p:nvPr/>
        </p:nvSpPr>
        <p:spPr>
          <a:xfrm>
            <a:off x="4501205" y="2867375"/>
            <a:ext cx="90248" cy="7011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TextBox 18">
            <a:extLst>
              <a:ext uri="{FF2B5EF4-FFF2-40B4-BE49-F238E27FC236}">
                <a16:creationId xmlns:a16="http://schemas.microsoft.com/office/drawing/2014/main" id="{A882A3B7-1DB1-4B07-ADB5-CBF72D9D7EB3}"/>
              </a:ext>
            </a:extLst>
          </p:cNvPr>
          <p:cNvSpPr txBox="1"/>
          <p:nvPr/>
        </p:nvSpPr>
        <p:spPr>
          <a:xfrm>
            <a:off x="3864416" y="2937515"/>
            <a:ext cx="2238553" cy="307777"/>
          </a:xfrm>
          <a:prstGeom prst="rect">
            <a:avLst/>
          </a:prstGeom>
          <a:noFill/>
        </p:spPr>
        <p:txBody>
          <a:bodyPr wrap="square" rtlCol="0">
            <a:spAutoFit/>
          </a:bodyPr>
          <a:lstStyle/>
          <a:p>
            <a:r>
              <a:rPr lang="en-US" altLang="ko-KR" sz="1400" b="1" dirty="0" err="1">
                <a:solidFill>
                  <a:schemeClr val="bg1"/>
                </a:solidFill>
                <a:latin typeface="Arial" pitchFamily="34" charset="0"/>
                <a:cs typeface="Arial" pitchFamily="34" charset="0"/>
              </a:rPr>
              <a:t>Anmyond</a:t>
            </a:r>
            <a:r>
              <a:rPr lang="en-US" altLang="ko-KR" sz="1400" b="1" dirty="0">
                <a:solidFill>
                  <a:schemeClr val="bg1"/>
                </a:solidFill>
                <a:latin typeface="Arial" pitchFamily="34" charset="0"/>
                <a:cs typeface="Arial" pitchFamily="34" charset="0"/>
              </a:rPr>
              <a:t> do (AMY)</a:t>
            </a:r>
            <a:endParaRPr lang="ko-KR" altLang="en-US" sz="1400" b="1" dirty="0">
              <a:solidFill>
                <a:schemeClr val="bg1"/>
              </a:solidFill>
              <a:latin typeface="Arial" pitchFamily="34" charset="0"/>
              <a:cs typeface="Arial" pitchFamily="34" charset="0"/>
            </a:endParaRPr>
          </a:p>
        </p:txBody>
      </p:sp>
      <p:sp>
        <p:nvSpPr>
          <p:cNvPr id="34" name="TextBox 33">
            <a:extLst>
              <a:ext uri="{FF2B5EF4-FFF2-40B4-BE49-F238E27FC236}">
                <a16:creationId xmlns:a16="http://schemas.microsoft.com/office/drawing/2014/main" id="{E72C0D83-82A6-4F2E-B2E3-7CFB4AD259D7}"/>
              </a:ext>
            </a:extLst>
          </p:cNvPr>
          <p:cNvSpPr txBox="1"/>
          <p:nvPr/>
        </p:nvSpPr>
        <p:spPr>
          <a:xfrm>
            <a:off x="6927166" y="3904960"/>
            <a:ext cx="1043795" cy="307777"/>
          </a:xfrm>
          <a:prstGeom prst="rect">
            <a:avLst/>
          </a:prstGeom>
          <a:noFill/>
        </p:spPr>
        <p:txBody>
          <a:bodyPr wrap="square" rtlCol="0">
            <a:spAutoFit/>
          </a:bodyPr>
          <a:lstStyle/>
          <a:p>
            <a:r>
              <a:rPr lang="ko-KR" altLang="en-US" sz="1400" b="1" dirty="0"/>
              <a:t>고산</a:t>
            </a:r>
          </a:p>
        </p:txBody>
      </p:sp>
      <p:sp>
        <p:nvSpPr>
          <p:cNvPr id="3"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 name="TextBox 1"/>
          <p:cNvSpPr txBox="1"/>
          <p:nvPr/>
        </p:nvSpPr>
        <p:spPr>
          <a:xfrm>
            <a:off x="1494458" y="2539556"/>
            <a:ext cx="864096" cy="369332"/>
          </a:xfrm>
          <a:prstGeom prst="rect">
            <a:avLst/>
          </a:prstGeom>
          <a:noFill/>
        </p:spPr>
        <p:txBody>
          <a:bodyPr wrap="square" rtlCol="0">
            <a:spAutoFit/>
          </a:bodyPr>
          <a:lstStyle/>
          <a:p>
            <a:r>
              <a:rPr lang="en-US" altLang="ko-KR" b="1" dirty="0">
                <a:solidFill>
                  <a:srgbClr val="FFFF00"/>
                </a:solidFill>
              </a:rPr>
              <a:t>China</a:t>
            </a:r>
            <a:endParaRPr lang="ko-KR" altLang="en-US" b="1" dirty="0">
              <a:solidFill>
                <a:srgbClr val="FFFF00"/>
              </a:solidFill>
            </a:endParaRPr>
          </a:p>
        </p:txBody>
      </p:sp>
      <p:sp>
        <p:nvSpPr>
          <p:cNvPr id="27" name="TextBox 26"/>
          <p:cNvSpPr txBox="1"/>
          <p:nvPr/>
        </p:nvSpPr>
        <p:spPr>
          <a:xfrm>
            <a:off x="6658239" y="3238655"/>
            <a:ext cx="864096" cy="369332"/>
          </a:xfrm>
          <a:prstGeom prst="rect">
            <a:avLst/>
          </a:prstGeom>
          <a:noFill/>
        </p:spPr>
        <p:txBody>
          <a:bodyPr wrap="square" rtlCol="0">
            <a:spAutoFit/>
          </a:bodyPr>
          <a:lstStyle/>
          <a:p>
            <a:r>
              <a:rPr lang="en-US" altLang="ko-KR" b="1" dirty="0">
                <a:solidFill>
                  <a:srgbClr val="FFFF00"/>
                </a:solidFill>
              </a:rPr>
              <a:t>Japan</a:t>
            </a:r>
            <a:endParaRPr lang="ko-KR" altLang="en-US" b="1" dirty="0">
              <a:solidFill>
                <a:srgbClr val="FFFF00"/>
              </a:solidFill>
            </a:endParaRPr>
          </a:p>
        </p:txBody>
      </p:sp>
      <p:sp>
        <p:nvSpPr>
          <p:cNvPr id="23" name="직사각형 22">
            <a:extLst>
              <a:ext uri="{FF2B5EF4-FFF2-40B4-BE49-F238E27FC236}">
                <a16:creationId xmlns:a16="http://schemas.microsoft.com/office/drawing/2014/main" id="{A358E200-471E-4978-9C52-C7B3F2A2BE08}"/>
              </a:ext>
            </a:extLst>
          </p:cNvPr>
          <p:cNvSpPr/>
          <p:nvPr/>
        </p:nvSpPr>
        <p:spPr>
          <a:xfrm>
            <a:off x="2234237" y="939025"/>
            <a:ext cx="1231034" cy="654287"/>
          </a:xfrm>
          <a:prstGeom prst="rect">
            <a:avLst/>
          </a:prstGeom>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10800000" scaled="1"/>
            <a:tileRect/>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solidFill>
                  <a:schemeClr val="tx1"/>
                </a:solidFill>
              </a:rPr>
              <a:t>Model</a:t>
            </a:r>
            <a:endParaRPr lang="ko-KR" altLang="en-US" b="1" dirty="0">
              <a:solidFill>
                <a:schemeClr val="tx1"/>
              </a:solidFill>
            </a:endParaRPr>
          </a:p>
        </p:txBody>
      </p:sp>
      <p:sp>
        <p:nvSpPr>
          <p:cNvPr id="24" name="직사각형 23">
            <a:extLst>
              <a:ext uri="{FF2B5EF4-FFF2-40B4-BE49-F238E27FC236}">
                <a16:creationId xmlns:a16="http://schemas.microsoft.com/office/drawing/2014/main" id="{E8F710E9-A28F-4BDD-9A14-A485CC71D5BF}"/>
              </a:ext>
            </a:extLst>
          </p:cNvPr>
          <p:cNvSpPr/>
          <p:nvPr/>
        </p:nvSpPr>
        <p:spPr>
          <a:xfrm>
            <a:off x="3858966" y="2161027"/>
            <a:ext cx="1423958" cy="586611"/>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18900000" scaled="1"/>
            <a:tileRect/>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HY울릉도M" pitchFamily="18" charset="-127"/>
                <a:ea typeface="HY울릉도M" pitchFamily="18" charset="-127"/>
              </a:rPr>
              <a:t>Aircraft</a:t>
            </a:r>
          </a:p>
          <a:p>
            <a:pPr algn="ctr"/>
            <a:r>
              <a:rPr lang="en-US" altLang="ko-KR" sz="1100" dirty="0">
                <a:solidFill>
                  <a:srgbClr val="FF0000"/>
                </a:solidFill>
                <a:latin typeface="HY울릉도M" pitchFamily="18" charset="-127"/>
                <a:ea typeface="HY울릉도M" pitchFamily="18" charset="-127"/>
              </a:rPr>
              <a:t>Vertical profile</a:t>
            </a:r>
            <a:endParaRPr lang="ko-KR" altLang="en-US" sz="1100" dirty="0">
              <a:solidFill>
                <a:srgbClr val="FF0000"/>
              </a:solidFill>
              <a:latin typeface="HY울릉도M" pitchFamily="18" charset="-127"/>
              <a:ea typeface="HY울릉도M" pitchFamily="18" charset="-127"/>
            </a:endParaRPr>
          </a:p>
        </p:txBody>
      </p:sp>
      <p:sp>
        <p:nvSpPr>
          <p:cNvPr id="40" name="왼쪽/오른쪽 화살표 29">
            <a:extLst>
              <a:ext uri="{FF2B5EF4-FFF2-40B4-BE49-F238E27FC236}">
                <a16:creationId xmlns:a16="http://schemas.microsoft.com/office/drawing/2014/main" id="{E5E157C2-DFE9-4C28-A180-7733D7A1F166}"/>
              </a:ext>
            </a:extLst>
          </p:cNvPr>
          <p:cNvSpPr/>
          <p:nvPr/>
        </p:nvSpPr>
        <p:spPr>
          <a:xfrm>
            <a:off x="3587315" y="1175677"/>
            <a:ext cx="2200630" cy="248092"/>
          </a:xfrm>
          <a:prstGeom prst="lef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왼쪽/오른쪽 화살표 31">
            <a:extLst>
              <a:ext uri="{FF2B5EF4-FFF2-40B4-BE49-F238E27FC236}">
                <a16:creationId xmlns:a16="http://schemas.microsoft.com/office/drawing/2014/main" id="{129F3499-8670-40B8-B4D1-F55E45052A44}"/>
              </a:ext>
            </a:extLst>
          </p:cNvPr>
          <p:cNvSpPr/>
          <p:nvPr/>
        </p:nvSpPr>
        <p:spPr>
          <a:xfrm rot="18463594" flipV="1">
            <a:off x="5270010" y="2012966"/>
            <a:ext cx="1033851" cy="211800"/>
          </a:xfrm>
          <a:prstGeom prst="lef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왼쪽/오른쪽 화살표 32">
            <a:extLst>
              <a:ext uri="{FF2B5EF4-FFF2-40B4-BE49-F238E27FC236}">
                <a16:creationId xmlns:a16="http://schemas.microsoft.com/office/drawing/2014/main" id="{A679F265-CF3C-4EAB-B247-68A14A253C73}"/>
              </a:ext>
            </a:extLst>
          </p:cNvPr>
          <p:cNvSpPr/>
          <p:nvPr/>
        </p:nvSpPr>
        <p:spPr>
          <a:xfrm rot="13814556">
            <a:off x="3015601" y="1982346"/>
            <a:ext cx="905050" cy="221978"/>
          </a:xfrm>
          <a:prstGeom prst="lef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3" name="Picture 2" descr="D:\탄소연구팀\학회발표자료_이선란\기후정보포털표출자료_기후연구과_항공온실가스\항공기전체그림.png">
            <a:extLst>
              <a:ext uri="{FF2B5EF4-FFF2-40B4-BE49-F238E27FC236}">
                <a16:creationId xmlns:a16="http://schemas.microsoft.com/office/drawing/2014/main" id="{86A44AF5-5B66-482E-8C95-36A19D8F87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2210"/>
            <a:ext cx="2188058" cy="101495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4">
            <a:extLst>
              <a:ext uri="{FF2B5EF4-FFF2-40B4-BE49-F238E27FC236}">
                <a16:creationId xmlns:a16="http://schemas.microsoft.com/office/drawing/2014/main" id="{66672F10-56A2-4AB8-9928-85C1B8BA61C7}"/>
              </a:ext>
            </a:extLst>
          </p:cNvPr>
          <p:cNvPicPr>
            <a:picLocks noChangeAspect="1"/>
          </p:cNvPicPr>
          <p:nvPr/>
        </p:nvPicPr>
        <p:blipFill rotWithShape="1">
          <a:blip r:embed="rId5"/>
          <a:srcRect l="15998" t="-1043" r="-3648" b="35234"/>
          <a:stretch/>
        </p:blipFill>
        <p:spPr>
          <a:xfrm>
            <a:off x="7759154" y="753256"/>
            <a:ext cx="1328212" cy="546467"/>
          </a:xfrm>
          <a:prstGeom prst="rect">
            <a:avLst/>
          </a:prstGeom>
        </p:spPr>
      </p:pic>
      <p:sp>
        <p:nvSpPr>
          <p:cNvPr id="45" name="직각 삼각형 44">
            <a:extLst>
              <a:ext uri="{FF2B5EF4-FFF2-40B4-BE49-F238E27FC236}">
                <a16:creationId xmlns:a16="http://schemas.microsoft.com/office/drawing/2014/main" id="{4F1C4EB9-32B9-4893-B768-563B8766ECA3}"/>
              </a:ext>
            </a:extLst>
          </p:cNvPr>
          <p:cNvSpPr/>
          <p:nvPr/>
        </p:nvSpPr>
        <p:spPr>
          <a:xfrm>
            <a:off x="6019268" y="1014020"/>
            <a:ext cx="1503067" cy="652740"/>
          </a:xfrm>
          <a:prstGeom prst="rtTriangle">
            <a:avLst/>
          </a:prstGeom>
          <a:gradFill flip="none" rotWithShape="1">
            <a:gsLst>
              <a:gs pos="0">
                <a:schemeClr val="accent2">
                  <a:lumMod val="40000"/>
                  <a:lumOff val="60000"/>
                  <a:tint val="66000"/>
                  <a:satMod val="160000"/>
                </a:schemeClr>
              </a:gs>
              <a:gs pos="50000">
                <a:schemeClr val="accent2">
                  <a:lumMod val="40000"/>
                  <a:lumOff val="60000"/>
                  <a:tint val="44500"/>
                  <a:satMod val="160000"/>
                </a:schemeClr>
              </a:gs>
              <a:gs pos="100000">
                <a:schemeClr val="accent2">
                  <a:lumMod val="40000"/>
                  <a:lumOff val="60000"/>
                  <a:tint val="23500"/>
                  <a:satMod val="160000"/>
                </a:schemeClr>
              </a:gs>
            </a:gsLst>
            <a:lin ang="0" scaled="1"/>
            <a:tileRect/>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000" b="1" dirty="0">
                <a:solidFill>
                  <a:schemeClr val="tx1"/>
                </a:solidFill>
              </a:rPr>
              <a:t>TCCON</a:t>
            </a:r>
            <a:endParaRPr lang="ko-KR" altLang="en-US" sz="1000" b="1" dirty="0">
              <a:solidFill>
                <a:schemeClr val="tx1"/>
              </a:solidFill>
            </a:endParaRPr>
          </a:p>
        </p:txBody>
      </p:sp>
      <p:sp>
        <p:nvSpPr>
          <p:cNvPr id="46" name="직각 삼각형 45">
            <a:extLst>
              <a:ext uri="{FF2B5EF4-FFF2-40B4-BE49-F238E27FC236}">
                <a16:creationId xmlns:a16="http://schemas.microsoft.com/office/drawing/2014/main" id="{235FB9F4-674B-4F5F-8AA5-B7482577AA2E}"/>
              </a:ext>
            </a:extLst>
          </p:cNvPr>
          <p:cNvSpPr/>
          <p:nvPr/>
        </p:nvSpPr>
        <p:spPr>
          <a:xfrm rot="10800000">
            <a:off x="6019268" y="1014021"/>
            <a:ext cx="1503067" cy="660449"/>
          </a:xfrm>
          <a:prstGeom prst="rtTriangle">
            <a:avLst/>
          </a:prstGeom>
          <a:gradFill flip="none" rotWithShape="1">
            <a:gsLst>
              <a:gs pos="0">
                <a:srgbClr val="28DC10">
                  <a:tint val="66000"/>
                  <a:satMod val="160000"/>
                </a:srgbClr>
              </a:gs>
              <a:gs pos="50000">
                <a:srgbClr val="28DC10">
                  <a:tint val="44500"/>
                  <a:satMod val="160000"/>
                </a:srgbClr>
              </a:gs>
              <a:gs pos="100000">
                <a:srgbClr val="28DC10">
                  <a:tint val="23500"/>
                  <a:satMod val="160000"/>
                </a:srgbClr>
              </a:gs>
            </a:gsLst>
            <a:path path="circle">
              <a:fillToRect r="100000" b="100000"/>
            </a:path>
            <a:tileRect l="-100000" t="-100000"/>
          </a:gra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10799999"/>
              </a:camera>
              <a:lightRig rig="threePt" dir="t"/>
            </a:scene3d>
          </a:bodyPr>
          <a:lstStyle/>
          <a:p>
            <a:pPr algn="ctr"/>
            <a:r>
              <a:rPr lang="en-US" altLang="ko-KR" sz="1000" b="1" dirty="0">
                <a:solidFill>
                  <a:schemeClr val="tx1"/>
                </a:solidFill>
              </a:rPr>
              <a:t>Satellite</a:t>
            </a:r>
            <a:endParaRPr lang="ko-KR" altLang="en-US" sz="1000" b="1" dirty="0">
              <a:solidFill>
                <a:schemeClr val="tx1"/>
              </a:solidFill>
            </a:endParaRPr>
          </a:p>
        </p:txBody>
      </p:sp>
      <p:sp>
        <p:nvSpPr>
          <p:cNvPr id="47" name="TextBox 46">
            <a:extLst>
              <a:ext uri="{FF2B5EF4-FFF2-40B4-BE49-F238E27FC236}">
                <a16:creationId xmlns:a16="http://schemas.microsoft.com/office/drawing/2014/main" id="{906C5774-61BD-4085-B31F-B751840ABC9A}"/>
              </a:ext>
            </a:extLst>
          </p:cNvPr>
          <p:cNvSpPr txBox="1"/>
          <p:nvPr/>
        </p:nvSpPr>
        <p:spPr>
          <a:xfrm>
            <a:off x="3842858" y="4457390"/>
            <a:ext cx="6179674" cy="2169825"/>
          </a:xfrm>
          <a:prstGeom prst="rect">
            <a:avLst/>
          </a:prstGeom>
          <a:solidFill>
            <a:schemeClr val="bg1">
              <a:lumMod val="95000"/>
            </a:schemeClr>
          </a:solidFill>
        </p:spPr>
        <p:txBody>
          <a:bodyPr wrap="square" rtlCol="0">
            <a:spAutoFit/>
          </a:bodyPr>
          <a:lstStyle/>
          <a:p>
            <a:pPr marL="285750" indent="-285750">
              <a:buFont typeface="Arial" panose="020B0604020202020204" pitchFamily="34" charset="0"/>
              <a:buChar char="•"/>
            </a:pPr>
            <a:r>
              <a:rPr lang="en-US" altLang="ko-KR" sz="1500" dirty="0">
                <a:solidFill>
                  <a:schemeClr val="tx1">
                    <a:lumMod val="65000"/>
                    <a:lumOff val="35000"/>
                  </a:schemeClr>
                </a:solidFill>
                <a:latin typeface="Arial" panose="020B0604020202020204" pitchFamily="34" charset="0"/>
                <a:ea typeface="휴먼모음T" panose="02030504000101010101" pitchFamily="18" charset="-127"/>
                <a:cs typeface="Arial" panose="020B0604020202020204" pitchFamily="34" charset="0"/>
              </a:rPr>
              <a:t>Flight</a:t>
            </a:r>
            <a:r>
              <a:rPr lang="ko-KR" altLang="en-US" sz="1500" dirty="0">
                <a:solidFill>
                  <a:schemeClr val="tx1">
                    <a:lumMod val="65000"/>
                    <a:lumOff val="35000"/>
                  </a:schemeClr>
                </a:solidFill>
                <a:latin typeface="Arial" panose="020B0604020202020204" pitchFamily="34" charset="0"/>
                <a:ea typeface="휴먼모음T" panose="02030504000101010101" pitchFamily="18" charset="-127"/>
                <a:cs typeface="Arial" panose="020B0604020202020204" pitchFamily="34" charset="0"/>
              </a:rPr>
              <a:t> </a:t>
            </a:r>
            <a:r>
              <a:rPr lang="en-US" altLang="ko-KR" sz="1500" dirty="0">
                <a:solidFill>
                  <a:schemeClr val="tx1">
                    <a:lumMod val="65000"/>
                    <a:lumOff val="35000"/>
                  </a:schemeClr>
                </a:solidFill>
                <a:latin typeface="Arial" panose="020B0604020202020204" pitchFamily="34" charset="0"/>
                <a:ea typeface="휴먼모음T" panose="02030504000101010101" pitchFamily="18" charset="-127"/>
                <a:cs typeface="Arial" panose="020B0604020202020204" pitchFamily="34" charset="0"/>
              </a:rPr>
              <a:t>altitude: 0.5 ~ 9 km</a:t>
            </a:r>
          </a:p>
          <a:p>
            <a:r>
              <a:rPr lang="en-US" altLang="ko-KR" sz="1500" dirty="0">
                <a:solidFill>
                  <a:schemeClr val="tx1">
                    <a:lumMod val="65000"/>
                    <a:lumOff val="35000"/>
                  </a:schemeClr>
                </a:solidFill>
                <a:latin typeface="Arial" panose="020B0604020202020204" pitchFamily="34" charset="0"/>
                <a:ea typeface="휴먼모음T" panose="02030504000101010101" pitchFamily="18" charset="-127"/>
                <a:cs typeface="Arial" panose="020B0604020202020204" pitchFamily="34" charset="0"/>
              </a:rPr>
              <a:t>   - Flight Area: Around </a:t>
            </a:r>
            <a:r>
              <a:rPr lang="en-US" altLang="ko-KR" sz="1500" dirty="0" err="1">
                <a:solidFill>
                  <a:schemeClr val="tx1">
                    <a:lumMod val="65000"/>
                    <a:lumOff val="35000"/>
                  </a:schemeClr>
                </a:solidFill>
                <a:latin typeface="Arial" panose="020B0604020202020204" pitchFamily="34" charset="0"/>
                <a:ea typeface="휴먼모음T" panose="02030504000101010101" pitchFamily="18" charset="-127"/>
                <a:cs typeface="Arial" panose="020B0604020202020204" pitchFamily="34" charset="0"/>
              </a:rPr>
              <a:t>Anmyeon</a:t>
            </a:r>
            <a:r>
              <a:rPr lang="en-US" altLang="ko-KR" sz="1500" dirty="0">
                <a:solidFill>
                  <a:schemeClr val="tx1">
                    <a:lumMod val="65000"/>
                    <a:lumOff val="35000"/>
                  </a:schemeClr>
                </a:solidFill>
                <a:latin typeface="Arial" panose="020B0604020202020204" pitchFamily="34" charset="0"/>
                <a:ea typeface="휴먼모음T" panose="02030504000101010101" pitchFamily="18" charset="-127"/>
                <a:cs typeface="Arial" panose="020B0604020202020204" pitchFamily="34" charset="0"/>
              </a:rPr>
              <a:t>-do</a:t>
            </a:r>
          </a:p>
          <a:p>
            <a:r>
              <a:rPr lang="en-US" altLang="ko-KR" sz="1500" dirty="0">
                <a:solidFill>
                  <a:schemeClr val="tx1">
                    <a:lumMod val="65000"/>
                    <a:lumOff val="35000"/>
                  </a:schemeClr>
                </a:solidFill>
                <a:latin typeface="Arial" panose="020B0604020202020204" pitchFamily="34" charset="0"/>
                <a:ea typeface="휴먼모음T" panose="02030504000101010101" pitchFamily="18" charset="-127"/>
                <a:cs typeface="Arial" panose="020B0604020202020204" pitchFamily="34" charset="0"/>
              </a:rPr>
              <a:t>   - Flight time: 12-14:00LST, coincided with over passes of the GOSAT</a:t>
            </a:r>
          </a:p>
          <a:p>
            <a:pPr marL="285750" indent="-285750">
              <a:buFont typeface="Arial" panose="020B0604020202020204" pitchFamily="34" charset="0"/>
              <a:buChar char="•"/>
            </a:pPr>
            <a:r>
              <a:rPr lang="en-US" altLang="ko-KR" sz="1500" dirty="0">
                <a:solidFill>
                  <a:schemeClr val="tx1">
                    <a:lumMod val="65000"/>
                    <a:lumOff val="35000"/>
                  </a:schemeClr>
                </a:solidFill>
                <a:latin typeface="Arial" panose="020B0604020202020204" pitchFamily="34" charset="0"/>
                <a:ea typeface="휴먼모음T" panose="02030504000101010101" pitchFamily="18" charset="-127"/>
                <a:cs typeface="Arial" panose="020B0604020202020204" pitchFamily="34" charset="0"/>
              </a:rPr>
              <a:t>Flight interval: once per month</a:t>
            </a:r>
          </a:p>
          <a:p>
            <a:pPr marL="285750" indent="-285750">
              <a:buFont typeface="Arial" panose="020B0604020202020204" pitchFamily="34" charset="0"/>
              <a:buChar char="•"/>
            </a:pPr>
            <a:endParaRPr lang="en-US" altLang="ko-KR" sz="1500" dirty="0">
              <a:solidFill>
                <a:schemeClr val="tx1">
                  <a:lumMod val="65000"/>
                  <a:lumOff val="35000"/>
                </a:schemeClr>
              </a:solidFill>
              <a:latin typeface="Arial" panose="020B0604020202020204" pitchFamily="34" charset="0"/>
              <a:ea typeface="휴먼모음T" panose="02030504000101010101" pitchFamily="18" charset="-127"/>
              <a:cs typeface="Arial" panose="020B0604020202020204" pitchFamily="34" charset="0"/>
            </a:endParaRPr>
          </a:p>
          <a:p>
            <a:pPr marL="285750" indent="-285750">
              <a:buFont typeface="Arial" panose="020B0604020202020204" pitchFamily="34" charset="0"/>
              <a:buChar char="•"/>
            </a:pPr>
            <a:r>
              <a:rPr lang="en-US" altLang="ko-KR" sz="1500" dirty="0">
                <a:solidFill>
                  <a:schemeClr val="tx1">
                    <a:lumMod val="65000"/>
                    <a:lumOff val="35000"/>
                  </a:schemeClr>
                </a:solidFill>
                <a:latin typeface="Arial" panose="020B0604020202020204" pitchFamily="34" charset="0"/>
                <a:ea typeface="휴먼모음T" panose="02030504000101010101" pitchFamily="18" charset="-127"/>
                <a:cs typeface="Arial" panose="020B0604020202020204" pitchFamily="34" charset="0"/>
              </a:rPr>
              <a:t>Scientific Goal: </a:t>
            </a:r>
          </a:p>
          <a:p>
            <a:r>
              <a:rPr lang="en-US" altLang="ko-KR" sz="1500" dirty="0">
                <a:solidFill>
                  <a:schemeClr val="tx1">
                    <a:lumMod val="65000"/>
                    <a:lumOff val="35000"/>
                  </a:schemeClr>
                </a:solidFill>
                <a:latin typeface="Arial" panose="020B0604020202020204" pitchFamily="34" charset="0"/>
                <a:ea typeface="휴먼모음T" panose="02030504000101010101" pitchFamily="18" charset="-127"/>
                <a:cs typeface="Arial" panose="020B0604020202020204" pitchFamily="34" charset="0"/>
              </a:rPr>
              <a:t>   </a:t>
            </a:r>
            <a:r>
              <a:rPr lang="en-US" altLang="ko-KR" sz="1500" dirty="0">
                <a:solidFill>
                  <a:srgbClr val="3366FF"/>
                </a:solidFill>
                <a:latin typeface="Arial" panose="020B0604020202020204" pitchFamily="34" charset="0"/>
                <a:ea typeface="휴먼모음T" panose="02030504000101010101" pitchFamily="18" charset="-127"/>
                <a:cs typeface="Arial" panose="020B0604020202020204" pitchFamily="34" charset="0"/>
              </a:rPr>
              <a:t>- Utilize to compare and verify Satellite, Model</a:t>
            </a:r>
            <a:r>
              <a:rPr lang="ko-KR" altLang="en-US" sz="1500" dirty="0">
                <a:solidFill>
                  <a:srgbClr val="3366FF"/>
                </a:solidFill>
                <a:latin typeface="Arial" panose="020B0604020202020204" pitchFamily="34" charset="0"/>
                <a:ea typeface="휴먼모음T" panose="02030504000101010101" pitchFamily="18" charset="-127"/>
                <a:cs typeface="Arial" panose="020B0604020202020204" pitchFamily="34" charset="0"/>
              </a:rPr>
              <a:t> </a:t>
            </a:r>
            <a:r>
              <a:rPr lang="en-US" altLang="ko-KR" sz="1500" dirty="0">
                <a:solidFill>
                  <a:srgbClr val="3366FF"/>
                </a:solidFill>
                <a:latin typeface="Arial" panose="020B0604020202020204" pitchFamily="34" charset="0"/>
                <a:ea typeface="휴먼모음T" panose="02030504000101010101" pitchFamily="18" charset="-127"/>
                <a:cs typeface="Arial" panose="020B0604020202020204" pitchFamily="34" charset="0"/>
              </a:rPr>
              <a:t>simulation data</a:t>
            </a:r>
            <a:r>
              <a:rPr lang="ko-KR" altLang="en-US" sz="1500" dirty="0">
                <a:solidFill>
                  <a:srgbClr val="3366FF"/>
                </a:solidFill>
                <a:latin typeface="Arial" panose="020B0604020202020204" pitchFamily="34" charset="0"/>
                <a:ea typeface="휴먼모음T" panose="02030504000101010101" pitchFamily="18" charset="-127"/>
                <a:cs typeface="Arial" panose="020B0604020202020204" pitchFamily="34" charset="0"/>
              </a:rPr>
              <a:t>  </a:t>
            </a:r>
            <a:endParaRPr lang="en-US" altLang="ko-KR" sz="1500" dirty="0">
              <a:solidFill>
                <a:srgbClr val="3366FF"/>
              </a:solidFill>
              <a:latin typeface="Arial" panose="020B0604020202020204" pitchFamily="34" charset="0"/>
              <a:ea typeface="휴먼모음T" panose="02030504000101010101" pitchFamily="18" charset="-127"/>
              <a:cs typeface="Arial" panose="020B0604020202020204" pitchFamily="34" charset="0"/>
            </a:endParaRPr>
          </a:p>
          <a:p>
            <a:r>
              <a:rPr lang="en-US" altLang="ko-KR" sz="1500" dirty="0">
                <a:solidFill>
                  <a:srgbClr val="3366FF"/>
                </a:solidFill>
                <a:latin typeface="Arial" panose="020B0604020202020204" pitchFamily="34" charset="0"/>
                <a:ea typeface="휴먼모음T" panose="02030504000101010101" pitchFamily="18" charset="-127"/>
                <a:cs typeface="Arial" panose="020B0604020202020204" pitchFamily="34" charset="0"/>
              </a:rPr>
              <a:t>   - Provide the Seasonal climatology of GHG Vertical distributions </a:t>
            </a:r>
          </a:p>
          <a:p>
            <a:r>
              <a:rPr lang="en-US" altLang="ko-KR" sz="1500" dirty="0">
                <a:solidFill>
                  <a:srgbClr val="3366FF"/>
                </a:solidFill>
                <a:latin typeface="Arial" panose="020B0604020202020204" pitchFamily="34" charset="0"/>
                <a:ea typeface="휴먼모음T" panose="02030504000101010101" pitchFamily="18" charset="-127"/>
                <a:cs typeface="Arial" panose="020B0604020202020204" pitchFamily="34" charset="0"/>
              </a:rPr>
              <a:t>      over AMY region</a:t>
            </a:r>
          </a:p>
        </p:txBody>
      </p:sp>
      <p:pic>
        <p:nvPicPr>
          <p:cNvPr id="48" name="Picture 2" descr="G:\figure_GGMT1.tif">
            <a:extLst>
              <a:ext uri="{FF2B5EF4-FFF2-40B4-BE49-F238E27FC236}">
                <a16:creationId xmlns:a16="http://schemas.microsoft.com/office/drawing/2014/main" id="{7EBCC259-7C90-486C-A1B6-146F4D1AD69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630" t="5061" r="29201"/>
          <a:stretch/>
        </p:blipFill>
        <p:spPr bwMode="auto">
          <a:xfrm>
            <a:off x="184731" y="4295854"/>
            <a:ext cx="3384651" cy="2492896"/>
          </a:xfrm>
          <a:prstGeom prst="rect">
            <a:avLst/>
          </a:prstGeom>
          <a:noFill/>
          <a:extLst>
            <a:ext uri="{909E8E84-426E-40DD-AFC4-6F175D3DCCD1}">
              <a14:hiddenFill xmlns:a14="http://schemas.microsoft.com/office/drawing/2010/main">
                <a:solidFill>
                  <a:srgbClr val="FFFFFF"/>
                </a:solidFill>
              </a14:hiddenFill>
            </a:ext>
          </a:extLst>
        </p:spPr>
      </p:pic>
      <p:pic>
        <p:nvPicPr>
          <p:cNvPr id="49" name="그림 48"/>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183" y="2300443"/>
            <a:ext cx="2216926" cy="1758405"/>
          </a:xfrm>
          <a:prstGeom prst="rect">
            <a:avLst/>
          </a:prstGeom>
          <a:noFill/>
          <a:ln>
            <a:noFill/>
          </a:ln>
        </p:spPr>
      </p:pic>
      <p:sp>
        <p:nvSpPr>
          <p:cNvPr id="5" name="TextBox 4"/>
          <p:cNvSpPr txBox="1"/>
          <p:nvPr/>
        </p:nvSpPr>
        <p:spPr>
          <a:xfrm>
            <a:off x="8819888" y="4157354"/>
            <a:ext cx="1225812" cy="276999"/>
          </a:xfrm>
          <a:prstGeom prst="rect">
            <a:avLst/>
          </a:prstGeom>
          <a:noFill/>
        </p:spPr>
        <p:txBody>
          <a:bodyPr wrap="square" rtlCol="0">
            <a:spAutoFit/>
          </a:bodyPr>
          <a:lstStyle/>
          <a:p>
            <a:r>
              <a:rPr lang="en-US" altLang="ko-KR" sz="1200" i="1" dirty="0">
                <a:solidFill>
                  <a:schemeClr val="tx1">
                    <a:lumMod val="65000"/>
                    <a:lumOff val="35000"/>
                  </a:schemeClr>
                </a:solidFill>
                <a:latin typeface="Arial" pitchFamily="34" charset="0"/>
                <a:cs typeface="Arial" pitchFamily="34" charset="0"/>
              </a:rPr>
              <a:t>Li et al., 2020</a:t>
            </a:r>
            <a:endParaRPr lang="ko-KR" altLang="en-US" sz="1200" i="1"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4014388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User\Desktop\Map1.png"/>
          <p:cNvPicPr>
            <a:picLocks noChangeAspect="1" noChangeArrowheads="1"/>
          </p:cNvPicPr>
          <p:nvPr/>
        </p:nvPicPr>
        <p:blipFill rotWithShape="1">
          <a:blip r:embed="rId3">
            <a:extLst>
              <a:ext uri="{28A0092B-C50C-407E-A947-70E740481C1C}">
                <a14:useLocalDpi xmlns:a14="http://schemas.microsoft.com/office/drawing/2010/main" val="0"/>
              </a:ext>
            </a:extLst>
          </a:blip>
          <a:srcRect l="11396" r="6124" b="25272"/>
          <a:stretch/>
        </p:blipFill>
        <p:spPr bwMode="auto">
          <a:xfrm>
            <a:off x="1215355" y="875666"/>
            <a:ext cx="6831870" cy="33277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7" name="별: 꼭짓점 5개 25">
            <a:extLst>
              <a:ext uri="{FF2B5EF4-FFF2-40B4-BE49-F238E27FC236}">
                <a16:creationId xmlns:a16="http://schemas.microsoft.com/office/drawing/2014/main" id="{A6984354-02C4-4848-91C4-7339296F4B29}"/>
              </a:ext>
            </a:extLst>
          </p:cNvPr>
          <p:cNvSpPr/>
          <p:nvPr/>
        </p:nvSpPr>
        <p:spPr>
          <a:xfrm>
            <a:off x="4501205" y="2867375"/>
            <a:ext cx="90248" cy="7011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TextBox 18">
            <a:extLst>
              <a:ext uri="{FF2B5EF4-FFF2-40B4-BE49-F238E27FC236}">
                <a16:creationId xmlns:a16="http://schemas.microsoft.com/office/drawing/2014/main" id="{A882A3B7-1DB1-4B07-ADB5-CBF72D9D7EB3}"/>
              </a:ext>
            </a:extLst>
          </p:cNvPr>
          <p:cNvSpPr txBox="1"/>
          <p:nvPr/>
        </p:nvSpPr>
        <p:spPr>
          <a:xfrm>
            <a:off x="3864416" y="2937515"/>
            <a:ext cx="2238553" cy="307777"/>
          </a:xfrm>
          <a:prstGeom prst="rect">
            <a:avLst/>
          </a:prstGeom>
          <a:noFill/>
        </p:spPr>
        <p:txBody>
          <a:bodyPr wrap="square" rtlCol="0">
            <a:spAutoFit/>
          </a:bodyPr>
          <a:lstStyle/>
          <a:p>
            <a:r>
              <a:rPr lang="en-US" altLang="ko-KR" sz="1400" b="1" dirty="0" err="1">
                <a:solidFill>
                  <a:schemeClr val="bg1"/>
                </a:solidFill>
                <a:latin typeface="Arial" pitchFamily="34" charset="0"/>
                <a:cs typeface="Arial" pitchFamily="34" charset="0"/>
              </a:rPr>
              <a:t>Anmyond</a:t>
            </a:r>
            <a:r>
              <a:rPr lang="en-US" altLang="ko-KR" sz="1400" b="1" dirty="0">
                <a:solidFill>
                  <a:schemeClr val="bg1"/>
                </a:solidFill>
                <a:latin typeface="Arial" pitchFamily="34" charset="0"/>
                <a:cs typeface="Arial" pitchFamily="34" charset="0"/>
              </a:rPr>
              <a:t> do (AMY)</a:t>
            </a:r>
            <a:endParaRPr lang="ko-KR" altLang="en-US" sz="1400" b="1" dirty="0">
              <a:solidFill>
                <a:schemeClr val="bg1"/>
              </a:solidFill>
              <a:latin typeface="Arial" pitchFamily="34" charset="0"/>
              <a:cs typeface="Arial" pitchFamily="34" charset="0"/>
            </a:endParaRPr>
          </a:p>
        </p:txBody>
      </p:sp>
      <p:sp>
        <p:nvSpPr>
          <p:cNvPr id="31" name="별: 꼭짓점 5개 25">
            <a:extLst>
              <a:ext uri="{FF2B5EF4-FFF2-40B4-BE49-F238E27FC236}">
                <a16:creationId xmlns:a16="http://schemas.microsoft.com/office/drawing/2014/main" id="{E167D21E-AC23-46CA-B28E-E0BB8D19C45C}"/>
              </a:ext>
            </a:extLst>
          </p:cNvPr>
          <p:cNvSpPr/>
          <p:nvPr/>
        </p:nvSpPr>
        <p:spPr>
          <a:xfrm>
            <a:off x="5802155" y="2628350"/>
            <a:ext cx="90248" cy="7011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TextBox 31">
            <a:extLst>
              <a:ext uri="{FF2B5EF4-FFF2-40B4-BE49-F238E27FC236}">
                <a16:creationId xmlns:a16="http://schemas.microsoft.com/office/drawing/2014/main" id="{02725524-66BD-41AB-A55B-5974BCAE248B}"/>
              </a:ext>
            </a:extLst>
          </p:cNvPr>
          <p:cNvSpPr txBox="1"/>
          <p:nvPr/>
        </p:nvSpPr>
        <p:spPr>
          <a:xfrm>
            <a:off x="5989372" y="2532520"/>
            <a:ext cx="2201830" cy="307777"/>
          </a:xfrm>
          <a:prstGeom prst="rect">
            <a:avLst/>
          </a:prstGeom>
          <a:noFill/>
        </p:spPr>
        <p:txBody>
          <a:bodyPr wrap="square" rtlCol="0">
            <a:spAutoFit/>
          </a:bodyPr>
          <a:lstStyle/>
          <a:p>
            <a:r>
              <a:rPr lang="en-US" altLang="ko-KR" sz="1400" b="1" dirty="0" err="1">
                <a:solidFill>
                  <a:schemeClr val="bg1"/>
                </a:solidFill>
              </a:rPr>
              <a:t>Ulleung</a:t>
            </a:r>
            <a:r>
              <a:rPr lang="en-US" altLang="ko-KR" sz="1400" b="1" dirty="0">
                <a:solidFill>
                  <a:schemeClr val="bg1"/>
                </a:solidFill>
              </a:rPr>
              <a:t> do (ULD)</a:t>
            </a:r>
            <a:endParaRPr lang="ko-KR" altLang="en-US" sz="1400" b="1" dirty="0">
              <a:solidFill>
                <a:schemeClr val="bg1"/>
              </a:solidFill>
            </a:endParaRPr>
          </a:p>
        </p:txBody>
      </p:sp>
      <p:sp>
        <p:nvSpPr>
          <p:cNvPr id="3"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5" name="별: 꼭짓점 5개 25">
            <a:extLst>
              <a:ext uri="{FF2B5EF4-FFF2-40B4-BE49-F238E27FC236}">
                <a16:creationId xmlns:a16="http://schemas.microsoft.com/office/drawing/2014/main" id="{E167D21E-AC23-46CA-B28E-E0BB8D19C45C}"/>
              </a:ext>
            </a:extLst>
          </p:cNvPr>
          <p:cNvSpPr/>
          <p:nvPr/>
        </p:nvSpPr>
        <p:spPr>
          <a:xfrm>
            <a:off x="4496939" y="3636461"/>
            <a:ext cx="90248" cy="7011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TextBox 25">
            <a:extLst>
              <a:ext uri="{FF2B5EF4-FFF2-40B4-BE49-F238E27FC236}">
                <a16:creationId xmlns:a16="http://schemas.microsoft.com/office/drawing/2014/main" id="{02725524-66BD-41AB-A55B-5974BCAE248B}"/>
              </a:ext>
            </a:extLst>
          </p:cNvPr>
          <p:cNvSpPr txBox="1"/>
          <p:nvPr/>
        </p:nvSpPr>
        <p:spPr>
          <a:xfrm>
            <a:off x="4565663" y="3755651"/>
            <a:ext cx="1227066" cy="307777"/>
          </a:xfrm>
          <a:prstGeom prst="rect">
            <a:avLst/>
          </a:prstGeom>
          <a:noFill/>
        </p:spPr>
        <p:txBody>
          <a:bodyPr wrap="square" rtlCol="0">
            <a:spAutoFit/>
          </a:bodyPr>
          <a:lstStyle/>
          <a:p>
            <a:r>
              <a:rPr lang="en-US" altLang="ko-KR" sz="1400" b="1" dirty="0" err="1">
                <a:solidFill>
                  <a:schemeClr val="bg1"/>
                </a:solidFill>
              </a:rPr>
              <a:t>Gosan</a:t>
            </a:r>
            <a:r>
              <a:rPr lang="en-US" altLang="ko-KR" sz="1400" b="1" dirty="0">
                <a:solidFill>
                  <a:schemeClr val="bg1"/>
                </a:solidFill>
              </a:rPr>
              <a:t>(JGS)</a:t>
            </a:r>
            <a:endParaRPr lang="ko-KR" altLang="en-US" sz="1400" b="1" dirty="0">
              <a:solidFill>
                <a:schemeClr val="bg1"/>
              </a:solidFill>
            </a:endParaRPr>
          </a:p>
        </p:txBody>
      </p:sp>
      <p:sp>
        <p:nvSpPr>
          <p:cNvPr id="2" name="TextBox 1"/>
          <p:cNvSpPr txBox="1"/>
          <p:nvPr/>
        </p:nvSpPr>
        <p:spPr>
          <a:xfrm>
            <a:off x="1494458" y="2539556"/>
            <a:ext cx="864096" cy="369332"/>
          </a:xfrm>
          <a:prstGeom prst="rect">
            <a:avLst/>
          </a:prstGeom>
          <a:noFill/>
        </p:spPr>
        <p:txBody>
          <a:bodyPr wrap="square" rtlCol="0">
            <a:spAutoFit/>
          </a:bodyPr>
          <a:lstStyle/>
          <a:p>
            <a:r>
              <a:rPr lang="en-US" altLang="ko-KR" b="1" dirty="0">
                <a:solidFill>
                  <a:srgbClr val="FFFF00"/>
                </a:solidFill>
              </a:rPr>
              <a:t>China</a:t>
            </a:r>
            <a:endParaRPr lang="ko-KR" altLang="en-US" b="1" dirty="0">
              <a:solidFill>
                <a:srgbClr val="FFFF00"/>
              </a:solidFill>
            </a:endParaRPr>
          </a:p>
        </p:txBody>
      </p:sp>
      <p:sp>
        <p:nvSpPr>
          <p:cNvPr id="27" name="TextBox 26"/>
          <p:cNvSpPr txBox="1"/>
          <p:nvPr/>
        </p:nvSpPr>
        <p:spPr>
          <a:xfrm>
            <a:off x="6658239" y="3238655"/>
            <a:ext cx="864096" cy="369332"/>
          </a:xfrm>
          <a:prstGeom prst="rect">
            <a:avLst/>
          </a:prstGeom>
          <a:noFill/>
        </p:spPr>
        <p:txBody>
          <a:bodyPr wrap="square" rtlCol="0">
            <a:spAutoFit/>
          </a:bodyPr>
          <a:lstStyle/>
          <a:p>
            <a:r>
              <a:rPr lang="en-US" altLang="ko-KR" b="1" dirty="0">
                <a:solidFill>
                  <a:srgbClr val="FFFF00"/>
                </a:solidFill>
              </a:rPr>
              <a:t>Japan</a:t>
            </a:r>
            <a:endParaRPr lang="ko-KR" altLang="en-US" b="1" dirty="0">
              <a:solidFill>
                <a:srgbClr val="FFFF00"/>
              </a:solidFill>
            </a:endParaRPr>
          </a:p>
        </p:txBody>
      </p:sp>
      <p:pic>
        <p:nvPicPr>
          <p:cNvPr id="28" name="그림 27"/>
          <p:cNvPicPr>
            <a:picLocks noChangeAspect="1"/>
          </p:cNvPicPr>
          <p:nvPr/>
        </p:nvPicPr>
        <p:blipFill>
          <a:blip r:embed="rId4"/>
          <a:stretch>
            <a:fillRect/>
          </a:stretch>
        </p:blipFill>
        <p:spPr>
          <a:xfrm>
            <a:off x="3612824" y="1223781"/>
            <a:ext cx="1372568" cy="1188341"/>
          </a:xfrm>
          <a:prstGeom prst="rect">
            <a:avLst/>
          </a:prstGeom>
        </p:spPr>
      </p:pic>
      <p:sp>
        <p:nvSpPr>
          <p:cNvPr id="29" name="TextBox 28"/>
          <p:cNvSpPr txBox="1"/>
          <p:nvPr/>
        </p:nvSpPr>
        <p:spPr>
          <a:xfrm>
            <a:off x="3612824" y="1233783"/>
            <a:ext cx="831084" cy="307777"/>
          </a:xfrm>
          <a:prstGeom prst="rect">
            <a:avLst/>
          </a:prstGeom>
          <a:noFill/>
        </p:spPr>
        <p:txBody>
          <a:bodyPr wrap="square" rtlCol="0">
            <a:spAutoFit/>
          </a:bodyPr>
          <a:lstStyle/>
          <a:p>
            <a:r>
              <a:rPr lang="en-US" altLang="ko-KR" sz="1400" b="1" dirty="0">
                <a:latin typeface="Arial" pitchFamily="34" charset="0"/>
                <a:cs typeface="Arial" pitchFamily="34" charset="0"/>
              </a:rPr>
              <a:t>AMY</a:t>
            </a:r>
            <a:endParaRPr lang="ko-KR" altLang="en-US" sz="1400" b="1" dirty="0">
              <a:latin typeface="Arial" pitchFamily="34" charset="0"/>
              <a:cs typeface="Arial" pitchFamily="34" charset="0"/>
            </a:endParaRPr>
          </a:p>
        </p:txBody>
      </p:sp>
      <p:pic>
        <p:nvPicPr>
          <p:cNvPr id="30" name="그림 29"/>
          <p:cNvPicPr>
            <a:picLocks noChangeAspect="1"/>
          </p:cNvPicPr>
          <p:nvPr/>
        </p:nvPicPr>
        <p:blipFill>
          <a:blip r:embed="rId5"/>
          <a:stretch>
            <a:fillRect/>
          </a:stretch>
        </p:blipFill>
        <p:spPr>
          <a:xfrm>
            <a:off x="2774354" y="3323578"/>
            <a:ext cx="1312329" cy="1222512"/>
          </a:xfrm>
          <a:prstGeom prst="rect">
            <a:avLst/>
          </a:prstGeom>
        </p:spPr>
      </p:pic>
      <p:sp>
        <p:nvSpPr>
          <p:cNvPr id="33" name="TextBox 32"/>
          <p:cNvSpPr txBox="1"/>
          <p:nvPr/>
        </p:nvSpPr>
        <p:spPr>
          <a:xfrm>
            <a:off x="2781740" y="3383872"/>
            <a:ext cx="831084" cy="307777"/>
          </a:xfrm>
          <a:prstGeom prst="rect">
            <a:avLst/>
          </a:prstGeom>
          <a:noFill/>
        </p:spPr>
        <p:txBody>
          <a:bodyPr wrap="square" rtlCol="0">
            <a:spAutoFit/>
          </a:bodyPr>
          <a:lstStyle/>
          <a:p>
            <a:r>
              <a:rPr lang="en-US" altLang="ko-KR" sz="1400" b="1" dirty="0">
                <a:latin typeface="Arial" pitchFamily="34" charset="0"/>
                <a:cs typeface="Arial" pitchFamily="34" charset="0"/>
              </a:rPr>
              <a:t>JGS</a:t>
            </a:r>
            <a:endParaRPr lang="ko-KR" altLang="en-US" sz="1400" b="1" dirty="0">
              <a:latin typeface="Arial" pitchFamily="34" charset="0"/>
              <a:cs typeface="Arial" pitchFamily="34" charset="0"/>
            </a:endParaRPr>
          </a:p>
        </p:txBody>
      </p:sp>
      <p:pic>
        <p:nvPicPr>
          <p:cNvPr id="35" name="그림 34"/>
          <p:cNvPicPr>
            <a:picLocks noChangeAspect="1"/>
          </p:cNvPicPr>
          <p:nvPr/>
        </p:nvPicPr>
        <p:blipFill>
          <a:blip r:embed="rId6"/>
          <a:stretch>
            <a:fillRect/>
          </a:stretch>
        </p:blipFill>
        <p:spPr>
          <a:xfrm>
            <a:off x="6258144" y="1205644"/>
            <a:ext cx="1233501" cy="1122175"/>
          </a:xfrm>
          <a:prstGeom prst="rect">
            <a:avLst/>
          </a:prstGeom>
        </p:spPr>
      </p:pic>
      <p:sp>
        <p:nvSpPr>
          <p:cNvPr id="36" name="TextBox 35"/>
          <p:cNvSpPr txBox="1"/>
          <p:nvPr/>
        </p:nvSpPr>
        <p:spPr>
          <a:xfrm>
            <a:off x="6252863" y="1256732"/>
            <a:ext cx="608209" cy="307777"/>
          </a:xfrm>
          <a:prstGeom prst="rect">
            <a:avLst/>
          </a:prstGeom>
          <a:noFill/>
        </p:spPr>
        <p:txBody>
          <a:bodyPr wrap="square" rtlCol="0">
            <a:spAutoFit/>
          </a:bodyPr>
          <a:lstStyle/>
          <a:p>
            <a:r>
              <a:rPr lang="en-US" altLang="ko-KR" sz="1400" b="1" dirty="0">
                <a:latin typeface="Arial" pitchFamily="34" charset="0"/>
                <a:cs typeface="Arial" pitchFamily="34" charset="0"/>
              </a:rPr>
              <a:t>ULD</a:t>
            </a:r>
            <a:endParaRPr lang="ko-KR" altLang="en-US" sz="1400" b="1" dirty="0">
              <a:latin typeface="Arial" pitchFamily="34" charset="0"/>
              <a:cs typeface="Arial" pitchFamily="34" charset="0"/>
            </a:endParaRPr>
          </a:p>
        </p:txBody>
      </p:sp>
      <p:pic>
        <p:nvPicPr>
          <p:cNvPr id="37" name="그림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979" y="4063428"/>
            <a:ext cx="4524664" cy="1359783"/>
          </a:xfrm>
          <a:prstGeom prst="rect">
            <a:avLst/>
          </a:prstGeom>
        </p:spPr>
      </p:pic>
      <p:sp>
        <p:nvSpPr>
          <p:cNvPr id="38" name="TextBox 37"/>
          <p:cNvSpPr txBox="1"/>
          <p:nvPr/>
        </p:nvSpPr>
        <p:spPr>
          <a:xfrm>
            <a:off x="4929650" y="4294901"/>
            <a:ext cx="5062008" cy="2285241"/>
          </a:xfrm>
          <a:prstGeom prst="rect">
            <a:avLst/>
          </a:prstGeom>
          <a:solidFill>
            <a:schemeClr val="bg1">
              <a:lumMod val="95000"/>
            </a:schemeClr>
          </a:solidFill>
        </p:spPr>
        <p:txBody>
          <a:bodyPr wrap="square" rtlCol="0">
            <a:spAutoFit/>
          </a:bodyPr>
          <a:lstStyle/>
          <a:p>
            <a:pPr marL="285750" indent="-285750">
              <a:lnSpc>
                <a:spcPts val="1900"/>
              </a:lnSpc>
              <a:buFont typeface="Arial" pitchFamily="34" charset="0"/>
              <a:buChar char="•"/>
            </a:pPr>
            <a:r>
              <a:rPr lang="en-US" altLang="ko-KR" sz="1400" dirty="0">
                <a:latin typeface="Arial" pitchFamily="34" charset="0"/>
                <a:cs typeface="Arial" pitchFamily="34" charset="0"/>
              </a:rPr>
              <a:t>AMY station has the </a:t>
            </a:r>
            <a:r>
              <a:rPr lang="en-US" altLang="ko-KR" sz="1400" b="1" dirty="0">
                <a:latin typeface="Arial" pitchFamily="34" charset="0"/>
                <a:cs typeface="Arial" pitchFamily="34" charset="0"/>
              </a:rPr>
              <a:t>longest in-situ </a:t>
            </a:r>
            <a:r>
              <a:rPr lang="en-US" altLang="ko-KR" sz="1400" dirty="0">
                <a:latin typeface="Arial" pitchFamily="34" charset="0"/>
                <a:cs typeface="Arial" pitchFamily="34" charset="0"/>
              </a:rPr>
              <a:t>measurements of GHGs and Aerosol in South Korea.</a:t>
            </a:r>
          </a:p>
          <a:p>
            <a:pPr marL="285750" indent="-285750">
              <a:lnSpc>
                <a:spcPts val="1900"/>
              </a:lnSpc>
              <a:buFont typeface="Arial" pitchFamily="34" charset="0"/>
              <a:buChar char="•"/>
            </a:pPr>
            <a:r>
              <a:rPr lang="en-US" altLang="ko-KR" sz="1400" dirty="0">
                <a:latin typeface="Arial" pitchFamily="34" charset="0"/>
                <a:cs typeface="Arial" pitchFamily="34" charset="0"/>
              </a:rPr>
              <a:t>NIMS also expanded the GHG monitoring network to southwest </a:t>
            </a:r>
            <a:r>
              <a:rPr lang="en-US" altLang="ko-KR" sz="1400" b="1" dirty="0">
                <a:latin typeface="Arial" pitchFamily="34" charset="0"/>
                <a:cs typeface="Arial" pitchFamily="34" charset="0"/>
              </a:rPr>
              <a:t>(</a:t>
            </a:r>
            <a:r>
              <a:rPr lang="en-US" altLang="ko-KR" sz="1400" b="1" dirty="0" err="1">
                <a:latin typeface="Arial" pitchFamily="34" charset="0"/>
                <a:cs typeface="Arial" pitchFamily="34" charset="0"/>
              </a:rPr>
              <a:t>Jeju</a:t>
            </a:r>
            <a:r>
              <a:rPr lang="en-US" altLang="ko-KR" sz="1400" b="1" dirty="0">
                <a:latin typeface="Arial" pitchFamily="34" charset="0"/>
                <a:cs typeface="Arial" pitchFamily="34" charset="0"/>
              </a:rPr>
              <a:t> </a:t>
            </a:r>
            <a:r>
              <a:rPr lang="en-US" altLang="ko-KR" sz="1400" b="1" dirty="0" err="1">
                <a:latin typeface="Arial" pitchFamily="34" charset="0"/>
                <a:cs typeface="Arial" pitchFamily="34" charset="0"/>
              </a:rPr>
              <a:t>Gosan</a:t>
            </a:r>
            <a:r>
              <a:rPr lang="en-US" altLang="ko-KR" sz="1400" dirty="0">
                <a:latin typeface="Arial" pitchFamily="34" charset="0"/>
                <a:cs typeface="Arial" pitchFamily="34" charset="0"/>
              </a:rPr>
              <a:t>) and the east (</a:t>
            </a:r>
            <a:r>
              <a:rPr lang="en-US" altLang="ko-KR" sz="1400" b="1" dirty="0" err="1">
                <a:latin typeface="Arial" pitchFamily="34" charset="0"/>
                <a:cs typeface="Arial" pitchFamily="34" charset="0"/>
              </a:rPr>
              <a:t>Ulleungdo</a:t>
            </a:r>
            <a:r>
              <a:rPr lang="en-US" altLang="ko-KR" sz="1400" b="1" dirty="0">
                <a:latin typeface="Arial" pitchFamily="34" charset="0"/>
                <a:cs typeface="Arial" pitchFamily="34" charset="0"/>
              </a:rPr>
              <a:t>)</a:t>
            </a:r>
            <a:r>
              <a:rPr lang="en-US" altLang="ko-KR" sz="1400" dirty="0">
                <a:latin typeface="Arial" pitchFamily="34" charset="0"/>
                <a:cs typeface="Arial" pitchFamily="34" charset="0"/>
              </a:rPr>
              <a:t> for better understanding the regional source and sinks.</a:t>
            </a:r>
          </a:p>
          <a:p>
            <a:pPr marL="285750" indent="-285750">
              <a:lnSpc>
                <a:spcPts val="1900"/>
              </a:lnSpc>
              <a:buFont typeface="Arial" pitchFamily="34" charset="0"/>
              <a:buChar char="•"/>
            </a:pPr>
            <a:r>
              <a:rPr lang="en-US" altLang="ko-KR" sz="1400" b="1" dirty="0">
                <a:latin typeface="Arial" pitchFamily="34" charset="0"/>
                <a:cs typeface="Arial" pitchFamily="34" charset="0"/>
              </a:rPr>
              <a:t>Ground-based FTS </a:t>
            </a:r>
            <a:r>
              <a:rPr lang="en-US" altLang="ko-KR" sz="1400" dirty="0">
                <a:latin typeface="Arial" pitchFamily="34" charset="0"/>
                <a:cs typeface="Arial" pitchFamily="34" charset="0"/>
              </a:rPr>
              <a:t>has been measuring several atmospheric GHGs and other gases (</a:t>
            </a:r>
            <a:r>
              <a:rPr lang="en-US" altLang="ko-KR" sz="1400" dirty="0" err="1">
                <a:latin typeface="Arial" pitchFamily="34" charset="0"/>
                <a:cs typeface="Arial" pitchFamily="34" charset="0"/>
              </a:rPr>
              <a:t>e.x</a:t>
            </a:r>
            <a:r>
              <a:rPr lang="en-US" altLang="ko-KR" sz="1400" dirty="0">
                <a:latin typeface="Arial" pitchFamily="34" charset="0"/>
                <a:cs typeface="Arial" pitchFamily="34" charset="0"/>
              </a:rPr>
              <a:t>. CO</a:t>
            </a:r>
            <a:r>
              <a:rPr lang="en-US" altLang="ko-KR" sz="1400" baseline="-25000" dirty="0">
                <a:latin typeface="Arial" pitchFamily="34" charset="0"/>
                <a:cs typeface="Arial" pitchFamily="34" charset="0"/>
              </a:rPr>
              <a:t>2</a:t>
            </a:r>
            <a:r>
              <a:rPr lang="en-US" altLang="ko-KR" sz="1400" dirty="0">
                <a:latin typeface="Arial" pitchFamily="34" charset="0"/>
                <a:cs typeface="Arial" pitchFamily="34" charset="0"/>
              </a:rPr>
              <a:t>, CH</a:t>
            </a:r>
            <a:r>
              <a:rPr lang="en-US" altLang="ko-KR" sz="1400" baseline="-25000" dirty="0">
                <a:latin typeface="Arial" pitchFamily="34" charset="0"/>
                <a:cs typeface="Arial" pitchFamily="34" charset="0"/>
              </a:rPr>
              <a:t>4</a:t>
            </a:r>
            <a:r>
              <a:rPr lang="en-US" altLang="ko-KR" sz="1400" dirty="0">
                <a:latin typeface="Arial" pitchFamily="34" charset="0"/>
                <a:cs typeface="Arial" pitchFamily="34" charset="0"/>
              </a:rPr>
              <a:t>, CO, N</a:t>
            </a:r>
            <a:r>
              <a:rPr lang="en-US" altLang="ko-KR" sz="1400" baseline="-25000" dirty="0">
                <a:latin typeface="Arial" pitchFamily="34" charset="0"/>
                <a:cs typeface="Arial" pitchFamily="34" charset="0"/>
              </a:rPr>
              <a:t>2</a:t>
            </a:r>
            <a:r>
              <a:rPr lang="en-US" altLang="ko-KR" sz="1400" dirty="0">
                <a:latin typeface="Arial" pitchFamily="34" charset="0"/>
                <a:cs typeface="Arial" pitchFamily="34" charset="0"/>
              </a:rPr>
              <a:t>O and H</a:t>
            </a:r>
            <a:r>
              <a:rPr lang="en-US" altLang="ko-KR" sz="1400" baseline="-25000" dirty="0">
                <a:latin typeface="Arial" pitchFamily="34" charset="0"/>
                <a:cs typeface="Arial" pitchFamily="34" charset="0"/>
              </a:rPr>
              <a:t>2</a:t>
            </a:r>
            <a:r>
              <a:rPr lang="en-US" altLang="ko-KR" sz="1400" dirty="0">
                <a:latin typeface="Arial" pitchFamily="34" charset="0"/>
                <a:cs typeface="Arial" pitchFamily="34" charset="0"/>
              </a:rPr>
              <a:t>O) at AMY, as a part of Total Carbon Column Observing Network (TCCON) since 2014.</a:t>
            </a:r>
            <a:endParaRPr lang="ko-KR" altLang="en-US" sz="1400" dirty="0">
              <a:latin typeface="Arial" pitchFamily="34" charset="0"/>
              <a:cs typeface="Arial" pitchFamily="34" charset="0"/>
            </a:endParaRPr>
          </a:p>
        </p:txBody>
      </p:sp>
      <p:pic>
        <p:nvPicPr>
          <p:cNvPr id="39" name="Picture 1"/>
          <p:cNvPicPr>
            <a:picLocks noChangeAspect="1"/>
          </p:cNvPicPr>
          <p:nvPr/>
        </p:nvPicPr>
        <p:blipFill>
          <a:blip r:embed="rId8"/>
          <a:stretch>
            <a:fillRect/>
          </a:stretch>
        </p:blipFill>
        <p:spPr>
          <a:xfrm>
            <a:off x="186417" y="5357387"/>
            <a:ext cx="4671225" cy="1511490"/>
          </a:xfrm>
          <a:prstGeom prst="rect">
            <a:avLst/>
          </a:prstGeom>
          <a:noFill/>
          <a:ln>
            <a:noFill/>
          </a:ln>
          <a:effectLst/>
        </p:spPr>
      </p:pic>
      <p:sp>
        <p:nvSpPr>
          <p:cNvPr id="5" name="TextBox 4"/>
          <p:cNvSpPr txBox="1"/>
          <p:nvPr/>
        </p:nvSpPr>
        <p:spPr>
          <a:xfrm>
            <a:off x="1287363" y="4067780"/>
            <a:ext cx="1071191" cy="369332"/>
          </a:xfrm>
          <a:prstGeom prst="rect">
            <a:avLst/>
          </a:prstGeom>
          <a:noFill/>
        </p:spPr>
        <p:txBody>
          <a:bodyPr wrap="square" rtlCol="0">
            <a:spAutoFit/>
          </a:bodyPr>
          <a:lstStyle/>
          <a:p>
            <a:r>
              <a:rPr lang="en-US" altLang="ko-KR" b="1" dirty="0">
                <a:latin typeface="Arial" pitchFamily="34" charset="0"/>
                <a:cs typeface="Arial" pitchFamily="34" charset="0"/>
              </a:rPr>
              <a:t>GHGs</a:t>
            </a:r>
            <a:endParaRPr lang="ko-KR" altLang="en-US" b="1" dirty="0">
              <a:latin typeface="Arial" pitchFamily="34" charset="0"/>
              <a:cs typeface="Arial" pitchFamily="34" charset="0"/>
            </a:endParaRPr>
          </a:p>
        </p:txBody>
      </p:sp>
      <p:sp>
        <p:nvSpPr>
          <p:cNvPr id="24" name="TextBox 23"/>
          <p:cNvSpPr txBox="1"/>
          <p:nvPr/>
        </p:nvSpPr>
        <p:spPr>
          <a:xfrm>
            <a:off x="1277497" y="5425074"/>
            <a:ext cx="1873145" cy="369332"/>
          </a:xfrm>
          <a:prstGeom prst="rect">
            <a:avLst/>
          </a:prstGeom>
          <a:noFill/>
        </p:spPr>
        <p:txBody>
          <a:bodyPr wrap="square" rtlCol="0">
            <a:spAutoFit/>
          </a:bodyPr>
          <a:lstStyle/>
          <a:p>
            <a:r>
              <a:rPr lang="en-US" altLang="ko-KR" b="1" dirty="0">
                <a:latin typeface="Arial" pitchFamily="34" charset="0"/>
                <a:cs typeface="Arial" pitchFamily="34" charset="0"/>
              </a:rPr>
              <a:t>Aerosol (AMY)</a:t>
            </a:r>
            <a:endParaRPr lang="ko-KR" altLang="en-US" b="1" dirty="0">
              <a:latin typeface="Arial" pitchFamily="34" charset="0"/>
              <a:cs typeface="Arial" pitchFamily="34" charset="0"/>
            </a:endParaRPr>
          </a:p>
        </p:txBody>
      </p:sp>
      <p:sp>
        <p:nvSpPr>
          <p:cNvPr id="7" name="제목 3">
            <a:extLst>
              <a:ext uri="{FF2B5EF4-FFF2-40B4-BE49-F238E27FC236}">
                <a16:creationId xmlns:a16="http://schemas.microsoft.com/office/drawing/2014/main" id="{A9A0BDE0-B43D-A61B-E612-3EAF9A666515}"/>
              </a:ext>
            </a:extLst>
          </p:cNvPr>
          <p:cNvSpPr>
            <a:spLocks noGrp="1"/>
          </p:cNvSpPr>
          <p:nvPr>
            <p:ph type="title"/>
          </p:nvPr>
        </p:nvSpPr>
        <p:spPr>
          <a:xfrm>
            <a:off x="529798" y="101315"/>
            <a:ext cx="9389596" cy="490066"/>
          </a:xfrm>
        </p:spPr>
        <p:txBody>
          <a:bodyPr>
            <a:noAutofit/>
          </a:bodyPr>
          <a:lstStyle/>
          <a:p>
            <a:r>
              <a:rPr lang="en-US" altLang="ko-KR" sz="2400" dirty="0">
                <a:solidFill>
                  <a:schemeClr val="tx2">
                    <a:lumMod val="75000"/>
                  </a:schemeClr>
                </a:solidFill>
              </a:rPr>
              <a:t>Surface stations in Korea</a:t>
            </a:r>
            <a:endParaRPr lang="ko-KR" altLang="en-US" sz="2400" dirty="0">
              <a:solidFill>
                <a:schemeClr val="tx2">
                  <a:lumMod val="75000"/>
                </a:schemeClr>
              </a:solidFill>
            </a:endParaRPr>
          </a:p>
        </p:txBody>
      </p:sp>
      <p:sp>
        <p:nvSpPr>
          <p:cNvPr id="8" name="TextBox 7">
            <a:extLst>
              <a:ext uri="{FF2B5EF4-FFF2-40B4-BE49-F238E27FC236}">
                <a16:creationId xmlns:a16="http://schemas.microsoft.com/office/drawing/2014/main" id="{05409D19-A8D0-3723-CC17-20A2232097F0}"/>
              </a:ext>
            </a:extLst>
          </p:cNvPr>
          <p:cNvSpPr txBox="1"/>
          <p:nvPr/>
        </p:nvSpPr>
        <p:spPr>
          <a:xfrm>
            <a:off x="5847279" y="6594021"/>
            <a:ext cx="2458868" cy="246221"/>
          </a:xfrm>
          <a:prstGeom prst="rect">
            <a:avLst/>
          </a:prstGeom>
          <a:noFill/>
        </p:spPr>
        <p:txBody>
          <a:bodyPr wrap="square" rtlCol="0">
            <a:spAutoFit/>
          </a:bodyPr>
          <a:lstStyle/>
          <a:p>
            <a:r>
              <a:rPr lang="en-US" altLang="ko-KR" sz="1000" i="1" dirty="0">
                <a:latin typeface="Arial" panose="020B0604020202020204" pitchFamily="34" charset="0"/>
                <a:cs typeface="Arial" panose="020B0604020202020204" pitchFamily="34" charset="0"/>
              </a:rPr>
              <a:t>Figures from KAM GAW report, 2020</a:t>
            </a:r>
            <a:endParaRPr lang="ko-KR" altLang="en-US" sz="1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3921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0" name="제목 3">
            <a:extLst>
              <a:ext uri="{FF2B5EF4-FFF2-40B4-BE49-F238E27FC236}">
                <a16:creationId xmlns:a16="http://schemas.microsoft.com/office/drawing/2014/main" id="{1467CAE3-0F8F-466A-8142-D1D31C520D3E}"/>
              </a:ext>
            </a:extLst>
          </p:cNvPr>
          <p:cNvSpPr>
            <a:spLocks noGrp="1"/>
          </p:cNvSpPr>
          <p:nvPr>
            <p:ph type="title"/>
          </p:nvPr>
        </p:nvSpPr>
        <p:spPr>
          <a:xfrm>
            <a:off x="529799" y="101315"/>
            <a:ext cx="9385125" cy="490066"/>
          </a:xfrm>
        </p:spPr>
        <p:txBody>
          <a:bodyPr>
            <a:noAutofit/>
          </a:bodyPr>
          <a:lstStyle/>
          <a:p>
            <a:r>
              <a:rPr lang="en-US" altLang="ko-KR" sz="2000" dirty="0"/>
              <a:t>In-situ Surface and Aircraft CO Observation at AMY, a GAW station</a:t>
            </a:r>
            <a:endParaRPr lang="ko-KR" altLang="en-US" sz="2000" dirty="0"/>
          </a:p>
        </p:txBody>
      </p:sp>
      <p:sp>
        <p:nvSpPr>
          <p:cNvPr id="14" name="TextBox 5">
            <a:extLst>
              <a:ext uri="{FF2B5EF4-FFF2-40B4-BE49-F238E27FC236}">
                <a16:creationId xmlns:a16="http://schemas.microsoft.com/office/drawing/2014/main" id="{BC76B849-54B5-4B92-A555-9D6FDB363320}"/>
              </a:ext>
            </a:extLst>
          </p:cNvPr>
          <p:cNvSpPr txBox="1">
            <a:spLocks noChangeArrowheads="1"/>
          </p:cNvSpPr>
          <p:nvPr/>
        </p:nvSpPr>
        <p:spPr bwMode="auto">
          <a:xfrm>
            <a:off x="513649" y="644249"/>
            <a:ext cx="901840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latinLnBrk="1">
              <a:spcBef>
                <a:spcPct val="20000"/>
              </a:spcBef>
              <a:buClr>
                <a:srgbClr val="FE8C2E"/>
              </a:buClr>
              <a:buSzPct val="85000"/>
              <a:buFont typeface="Wingdings" panose="05000000000000000000" pitchFamily="2" charset="2"/>
              <a:buChar char="¢"/>
              <a:defRPr sz="3200">
                <a:solidFill>
                  <a:schemeClr val="tx1"/>
                </a:solidFill>
                <a:latin typeface="Tahoma" panose="020B0604030504040204" pitchFamily="34" charset="0"/>
              </a:defRPr>
            </a:lvl1pPr>
            <a:lvl2pPr marL="742950" indent="-285750" latinLnBrk="1">
              <a:spcBef>
                <a:spcPct val="20000"/>
              </a:spcBef>
              <a:buClr>
                <a:srgbClr val="4CD416"/>
              </a:buClr>
              <a:buSzPct val="85000"/>
              <a:buFont typeface="Wingdings" panose="05000000000000000000" pitchFamily="2" charset="2"/>
              <a:buChar char="¤"/>
              <a:defRPr sz="2800">
                <a:solidFill>
                  <a:schemeClr val="tx1"/>
                </a:solidFill>
                <a:latin typeface="Tahoma" panose="020B0604030504040204" pitchFamily="34" charset="0"/>
              </a:defRPr>
            </a:lvl2pPr>
            <a:lvl3pPr marL="1143000" indent="-228600" latinLnBrk="1">
              <a:spcBef>
                <a:spcPct val="20000"/>
              </a:spcBef>
              <a:buClr>
                <a:srgbClr val="33BDFB"/>
              </a:buClr>
              <a:buSzPct val="85000"/>
              <a:buFont typeface="Wingdings" panose="05000000000000000000" pitchFamily="2" charset="2"/>
              <a:buChar char="¤"/>
              <a:defRPr sz="2400">
                <a:solidFill>
                  <a:schemeClr val="tx1"/>
                </a:solidFill>
                <a:latin typeface="Tahoma" panose="020B0604030504040204" pitchFamily="34" charset="0"/>
              </a:defRPr>
            </a:lvl3pPr>
            <a:lvl4pPr marL="1600200" indent="-228600" latinLnBrk="1">
              <a:spcBef>
                <a:spcPct val="20000"/>
              </a:spcBef>
              <a:buClr>
                <a:schemeClr val="accent2"/>
              </a:buClr>
              <a:buSzPct val="85000"/>
              <a:buFont typeface="Wingdings" panose="05000000000000000000" pitchFamily="2" charset="2"/>
              <a:buChar char="¤"/>
              <a:defRPr sz="2000">
                <a:solidFill>
                  <a:schemeClr val="tx1"/>
                </a:solidFill>
                <a:latin typeface="Tahoma" panose="020B0604030504040204" pitchFamily="34" charset="0"/>
              </a:defRPr>
            </a:lvl4pPr>
            <a:lvl5pPr marL="2057400" indent="-228600" latinLnBrk="1">
              <a:spcBef>
                <a:spcPct val="20000"/>
              </a:spcBef>
              <a:buClr>
                <a:srgbClr val="C489FF"/>
              </a:buClr>
              <a:buSzPct val="85000"/>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rgbClr val="C489FF"/>
              </a:buClr>
              <a:buSzPct val="85000"/>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rgbClr val="C489FF"/>
              </a:buClr>
              <a:buSzPct val="85000"/>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rgbClr val="C489FF"/>
              </a:buClr>
              <a:buSzPct val="85000"/>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rgbClr val="C489FF"/>
              </a:buClr>
              <a:buSzPct val="85000"/>
              <a:buFont typeface="Wingdings" panose="05000000000000000000" pitchFamily="2" charset="2"/>
              <a:buChar char="¤"/>
              <a:defRPr sz="2000">
                <a:solidFill>
                  <a:schemeClr val="tx1"/>
                </a:solidFill>
                <a:latin typeface="Tahoma" panose="020B0604030504040204" pitchFamily="34" charset="0"/>
              </a:defRPr>
            </a:lvl9pPr>
          </a:lstStyle>
          <a:p>
            <a:pPr eaLnBrk="1" latinLnBrk="0" hangingPunct="1">
              <a:spcBef>
                <a:spcPct val="0"/>
              </a:spcBef>
              <a:buClrTx/>
              <a:buSzTx/>
              <a:buFontTx/>
              <a:buNone/>
            </a:pPr>
            <a:r>
              <a:rPr lang="en-US" altLang="ko-KR" sz="2200" b="1" dirty="0">
                <a:solidFill>
                  <a:srgbClr val="00B050"/>
                </a:solidFill>
                <a:latin typeface="Century Gothic" panose="020B0502020202020204" pitchFamily="34" charset="0"/>
                <a:ea typeface="맑은 고딕" panose="020B0503020000020004" pitchFamily="50" charset="-127"/>
              </a:rPr>
              <a:t>Identify Potential Emission Source Distribution of Surface CO</a:t>
            </a:r>
            <a:endParaRPr lang="ko-KR" altLang="en-US" sz="2200" b="1" dirty="0">
              <a:solidFill>
                <a:srgbClr val="00B050"/>
              </a:solidFill>
              <a:latin typeface="Century Gothic" panose="020B0502020202020204" pitchFamily="34" charset="0"/>
              <a:ea typeface="맑은 고딕" panose="020B0503020000020004" pitchFamily="50" charset="-127"/>
            </a:endParaRPr>
          </a:p>
        </p:txBody>
      </p:sp>
      <p:pic>
        <p:nvPicPr>
          <p:cNvPr id="1026" name="Picture 2" descr="D:\탄소연구팀\3. 논문 Draft_Aircraft_NIMS_SCI(E)\4. (Accepted_202208)CO_GWAstation_Aircraft\(20220603)MajorRevision\Revision_Figures\(20220311)AMY_BackPoll_AddAircraf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39" t="3566" r="5414" b="2158"/>
          <a:stretch/>
        </p:blipFill>
        <p:spPr bwMode="auto">
          <a:xfrm>
            <a:off x="11981" y="1615037"/>
            <a:ext cx="5798182" cy="3145592"/>
          </a:xfrm>
          <a:prstGeom prst="rect">
            <a:avLst/>
          </a:prstGeom>
          <a:noFill/>
          <a:extLst>
            <a:ext uri="{909E8E84-426E-40DD-AFC4-6F175D3DCCD1}">
              <a14:hiddenFill xmlns:a14="http://schemas.microsoft.com/office/drawing/2010/main">
                <a:solidFill>
                  <a:srgbClr val="FFFFFF"/>
                </a:solidFill>
              </a14:hiddenFill>
            </a:ext>
          </a:extLst>
        </p:spPr>
      </p:pic>
      <p:pic>
        <p:nvPicPr>
          <p:cNvPr id="19" name="그림 18"/>
          <p:cNvPicPr/>
          <p:nvPr/>
        </p:nvPicPr>
        <p:blipFill rotWithShape="1">
          <a:blip r:embed="rId4" cstate="print">
            <a:extLst>
              <a:ext uri="{28A0092B-C50C-407E-A947-70E740481C1C}">
                <a14:useLocalDpi xmlns:a14="http://schemas.microsoft.com/office/drawing/2010/main" val="0"/>
              </a:ext>
            </a:extLst>
          </a:blip>
          <a:srcRect l="8930" t="27392" r="9493" b="18972"/>
          <a:stretch/>
        </p:blipFill>
        <p:spPr bwMode="auto">
          <a:xfrm>
            <a:off x="5886946" y="1889384"/>
            <a:ext cx="4235537" cy="2596898"/>
          </a:xfrm>
          <a:prstGeom prst="rect">
            <a:avLst/>
          </a:prstGeom>
          <a:noFill/>
          <a:ln>
            <a:noFill/>
          </a:ln>
          <a:extLst>
            <a:ext uri="{53640926-AAD7-44D8-BBD7-CCE9431645EC}">
              <a14:shadowObscured xmlns:a14="http://schemas.microsoft.com/office/drawing/2010/main"/>
            </a:ext>
          </a:extLst>
        </p:spPr>
      </p:pic>
      <p:sp>
        <p:nvSpPr>
          <p:cNvPr id="4" name="직사각형 3"/>
          <p:cNvSpPr/>
          <p:nvPr/>
        </p:nvSpPr>
        <p:spPr>
          <a:xfrm>
            <a:off x="46183" y="4869160"/>
            <a:ext cx="9953334" cy="2062103"/>
          </a:xfrm>
          <a:prstGeom prst="rect">
            <a:avLst/>
          </a:prstGeom>
        </p:spPr>
        <p:txBody>
          <a:bodyPr wrap="square">
            <a:spAutoFit/>
          </a:bodyPr>
          <a:lstStyle/>
          <a:p>
            <a:pPr marL="285750" indent="-285750">
              <a:buFont typeface="Arial" pitchFamily="34" charset="0"/>
              <a:buChar char="•"/>
            </a:pPr>
            <a:r>
              <a:rPr lang="en-US" altLang="ko-KR" sz="1600" dirty="0">
                <a:solidFill>
                  <a:schemeClr val="tx1">
                    <a:lumMod val="85000"/>
                    <a:lumOff val="15000"/>
                  </a:schemeClr>
                </a:solidFill>
                <a:latin typeface="Arial" pitchFamily="34" charset="0"/>
                <a:cs typeface="Arial" pitchFamily="34" charset="0"/>
              </a:rPr>
              <a:t>The surface data were identified with </a:t>
            </a:r>
            <a:r>
              <a:rPr lang="en-US" altLang="ko-KR" sz="1600" dirty="0">
                <a:solidFill>
                  <a:srgbClr val="E60012"/>
                </a:solidFill>
                <a:latin typeface="Arial" pitchFamily="34" charset="0"/>
                <a:cs typeface="Arial" pitchFamily="34" charset="0"/>
              </a:rPr>
              <a:t>background</a:t>
            </a:r>
            <a:r>
              <a:rPr lang="en-US" altLang="ko-KR" sz="1600" dirty="0">
                <a:solidFill>
                  <a:schemeClr val="tx1">
                    <a:lumMod val="85000"/>
                    <a:lumOff val="15000"/>
                  </a:schemeClr>
                </a:solidFill>
                <a:latin typeface="Arial" pitchFamily="34" charset="0"/>
                <a:cs typeface="Arial" pitchFamily="34" charset="0"/>
              </a:rPr>
              <a:t> and </a:t>
            </a:r>
            <a:r>
              <a:rPr lang="en-US" altLang="ko-KR" sz="1600" b="1" dirty="0">
                <a:solidFill>
                  <a:schemeClr val="tx1">
                    <a:lumMod val="85000"/>
                    <a:lumOff val="15000"/>
                  </a:schemeClr>
                </a:solidFill>
                <a:latin typeface="Arial" pitchFamily="34" charset="0"/>
                <a:cs typeface="Arial" pitchFamily="34" charset="0"/>
              </a:rPr>
              <a:t>pollution</a:t>
            </a:r>
            <a:r>
              <a:rPr lang="en-US" altLang="ko-KR" sz="1600" dirty="0">
                <a:solidFill>
                  <a:schemeClr val="tx1">
                    <a:lumMod val="85000"/>
                    <a:lumOff val="15000"/>
                  </a:schemeClr>
                </a:solidFill>
                <a:latin typeface="Arial" pitchFamily="34" charset="0"/>
                <a:cs typeface="Arial" pitchFamily="34" charset="0"/>
              </a:rPr>
              <a:t> data, respectively.</a:t>
            </a:r>
          </a:p>
          <a:p>
            <a:pPr marL="285750" indent="-285750">
              <a:buFont typeface="Arial" pitchFamily="34" charset="0"/>
              <a:buChar char="•"/>
            </a:pPr>
            <a:endParaRPr lang="en-US" altLang="ko-KR" sz="1600" dirty="0">
              <a:solidFill>
                <a:schemeClr val="tx1">
                  <a:lumMod val="85000"/>
                  <a:lumOff val="15000"/>
                </a:schemeClr>
              </a:solidFill>
              <a:latin typeface="Arial" pitchFamily="34" charset="0"/>
              <a:cs typeface="Arial" pitchFamily="34" charset="0"/>
            </a:endParaRPr>
          </a:p>
          <a:p>
            <a:pPr marL="285750" indent="-285750">
              <a:buFont typeface="Arial" pitchFamily="34" charset="0"/>
              <a:buChar char="•"/>
            </a:pPr>
            <a:r>
              <a:rPr lang="en-US" altLang="ko-KR" sz="1600" dirty="0">
                <a:solidFill>
                  <a:schemeClr val="tx1">
                    <a:lumMod val="85000"/>
                    <a:lumOff val="15000"/>
                  </a:schemeClr>
                </a:solidFill>
                <a:latin typeface="Arial" pitchFamily="34" charset="0"/>
                <a:cs typeface="Arial" pitchFamily="34" charset="0"/>
              </a:rPr>
              <a:t>The aircraft observations under BLH height were within the regional background surface value of CO, however, CO measured on April and November 2019 were slightly higher than that of the background.</a:t>
            </a:r>
          </a:p>
          <a:p>
            <a:pPr marL="285750" indent="-285750">
              <a:buFont typeface="Arial" pitchFamily="34" charset="0"/>
              <a:buChar char="•"/>
            </a:pPr>
            <a:endParaRPr lang="en-US" altLang="ko-KR" sz="1600" dirty="0">
              <a:solidFill>
                <a:schemeClr val="tx1">
                  <a:lumMod val="85000"/>
                  <a:lumOff val="15000"/>
                </a:schemeClr>
              </a:solidFill>
              <a:latin typeface="Arial" pitchFamily="34" charset="0"/>
              <a:cs typeface="Arial" pitchFamily="34" charset="0"/>
            </a:endParaRPr>
          </a:p>
          <a:p>
            <a:pPr marL="285750" indent="-285750">
              <a:buFont typeface="Arial" pitchFamily="34" charset="0"/>
              <a:buChar char="•"/>
            </a:pPr>
            <a:r>
              <a:rPr lang="en-US" altLang="ko-KR" sz="1600" dirty="0">
                <a:latin typeface="Arial" pitchFamily="34" charset="0"/>
                <a:cs typeface="Arial" pitchFamily="34" charset="0"/>
              </a:rPr>
              <a:t>Statistical trajectory analyses of one-year surface </a:t>
            </a:r>
            <a:r>
              <a:rPr lang="en-US" altLang="ko-KR" sz="1600" i="1" dirty="0">
                <a:latin typeface="Arial" pitchFamily="34" charset="0"/>
                <a:cs typeface="Arial" pitchFamily="34" charset="0"/>
              </a:rPr>
              <a:t>in situ</a:t>
            </a:r>
            <a:r>
              <a:rPr lang="en-US" altLang="ko-KR" sz="1600" dirty="0">
                <a:latin typeface="Arial" pitchFamily="34" charset="0"/>
                <a:cs typeface="Arial" pitchFamily="34" charset="0"/>
              </a:rPr>
              <a:t> observations of CO reveal that CO-emission sources from eastern China contributed to extremely high CO spikes (≥ 80</a:t>
            </a:r>
            <a:r>
              <a:rPr lang="en-US" altLang="ko-KR" sz="1600" baseline="30000" dirty="0">
                <a:latin typeface="Arial" pitchFamily="34" charset="0"/>
                <a:cs typeface="Arial" pitchFamily="34" charset="0"/>
              </a:rPr>
              <a:t>th</a:t>
            </a:r>
            <a:r>
              <a:rPr lang="en-US" altLang="ko-KR" sz="1600" dirty="0">
                <a:latin typeface="Arial" pitchFamily="34" charset="0"/>
                <a:cs typeface="Arial" pitchFamily="34" charset="0"/>
              </a:rPr>
              <a:t> percentile of CO or ≥ 350 ppb) in 2019</a:t>
            </a:r>
            <a:endParaRPr lang="ko-KR" altLang="en-US" sz="1600" dirty="0">
              <a:solidFill>
                <a:schemeClr val="tx1">
                  <a:lumMod val="85000"/>
                  <a:lumOff val="15000"/>
                </a:schemeClr>
              </a:solidFill>
              <a:latin typeface="Arial" pitchFamily="34" charset="0"/>
              <a:cs typeface="Arial" pitchFamily="34" charset="0"/>
            </a:endParaRPr>
          </a:p>
        </p:txBody>
      </p:sp>
      <p:sp>
        <p:nvSpPr>
          <p:cNvPr id="5" name="직사각형 4"/>
          <p:cNvSpPr/>
          <p:nvPr/>
        </p:nvSpPr>
        <p:spPr>
          <a:xfrm>
            <a:off x="513649" y="2193706"/>
            <a:ext cx="4998066" cy="1398427"/>
          </a:xfrm>
          <a:prstGeom prst="rect">
            <a:avLst/>
          </a:prstGeom>
          <a:solidFill>
            <a:schemeClr val="bg1">
              <a:lumMod val="85000"/>
              <a:alpha val="29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1206426" y="2354174"/>
            <a:ext cx="4007014" cy="276999"/>
          </a:xfrm>
          <a:prstGeom prst="rect">
            <a:avLst/>
          </a:prstGeom>
        </p:spPr>
        <p:txBody>
          <a:bodyPr wrap="square">
            <a:spAutoFit/>
          </a:bodyPr>
          <a:lstStyle/>
          <a:p>
            <a:r>
              <a:rPr lang="en-US" altLang="ko-KR" sz="1200" dirty="0">
                <a:latin typeface="Arial" pitchFamily="34" charset="0"/>
                <a:cs typeface="Arial" pitchFamily="34" charset="0"/>
              </a:rPr>
              <a:t>Extremely high CO spikes (≥ 80</a:t>
            </a:r>
            <a:r>
              <a:rPr lang="en-US" altLang="ko-KR" sz="1200" baseline="30000" dirty="0">
                <a:latin typeface="Arial" pitchFamily="34" charset="0"/>
                <a:cs typeface="Arial" pitchFamily="34" charset="0"/>
              </a:rPr>
              <a:t>th</a:t>
            </a:r>
            <a:r>
              <a:rPr lang="en-US" altLang="ko-KR" sz="1200" dirty="0">
                <a:latin typeface="Arial" pitchFamily="34" charset="0"/>
                <a:cs typeface="Arial" pitchFamily="34" charset="0"/>
              </a:rPr>
              <a:t> percentile of CO).</a:t>
            </a:r>
            <a:endParaRPr lang="ko-KR" altLang="en-US" sz="1200" dirty="0">
              <a:latin typeface="Arial" pitchFamily="34" charset="0"/>
              <a:cs typeface="Arial" pitchFamily="34" charset="0"/>
            </a:endParaRPr>
          </a:p>
        </p:txBody>
      </p:sp>
      <p:sp>
        <p:nvSpPr>
          <p:cNvPr id="22" name="타원 21"/>
          <p:cNvSpPr/>
          <p:nvPr/>
        </p:nvSpPr>
        <p:spPr>
          <a:xfrm>
            <a:off x="7255098" y="2631174"/>
            <a:ext cx="1152128" cy="797826"/>
          </a:xfrm>
          <a:prstGeom prst="ellipse">
            <a:avLst/>
          </a:prstGeom>
          <a:noFill/>
          <a:ln>
            <a:solidFill>
              <a:srgbClr val="E6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a:extLst>
              <a:ext uri="{FF2B5EF4-FFF2-40B4-BE49-F238E27FC236}">
                <a16:creationId xmlns:a16="http://schemas.microsoft.com/office/drawing/2014/main" id="{CE89C209-BA18-10C1-06ED-BD7A1E7CF515}"/>
              </a:ext>
            </a:extLst>
          </p:cNvPr>
          <p:cNvSpPr txBox="1"/>
          <p:nvPr/>
        </p:nvSpPr>
        <p:spPr>
          <a:xfrm>
            <a:off x="6094503" y="1469139"/>
            <a:ext cx="3820421" cy="369332"/>
          </a:xfrm>
          <a:prstGeom prst="rect">
            <a:avLst/>
          </a:prstGeom>
          <a:noFill/>
        </p:spPr>
        <p:txBody>
          <a:bodyPr wrap="square" rtlCol="0">
            <a:spAutoFit/>
          </a:bodyPr>
          <a:lstStyle/>
          <a:p>
            <a:r>
              <a:rPr lang="en-US" altLang="ko-KR" b="1" dirty="0"/>
              <a:t>Footprint for CO spikes at surface </a:t>
            </a:r>
            <a:endParaRPr lang="ko-KR" altLang="en-US" b="1" dirty="0"/>
          </a:p>
        </p:txBody>
      </p:sp>
      <p:sp>
        <p:nvSpPr>
          <p:cNvPr id="3" name="TextBox 2">
            <a:extLst>
              <a:ext uri="{FF2B5EF4-FFF2-40B4-BE49-F238E27FC236}">
                <a16:creationId xmlns:a16="http://schemas.microsoft.com/office/drawing/2014/main" id="{D9544E46-E57B-A35E-37B8-3CE641D33C01}"/>
              </a:ext>
            </a:extLst>
          </p:cNvPr>
          <p:cNvSpPr txBox="1"/>
          <p:nvPr/>
        </p:nvSpPr>
        <p:spPr>
          <a:xfrm>
            <a:off x="630362" y="1284473"/>
            <a:ext cx="4998067" cy="369332"/>
          </a:xfrm>
          <a:prstGeom prst="rect">
            <a:avLst/>
          </a:prstGeom>
          <a:noFill/>
        </p:spPr>
        <p:txBody>
          <a:bodyPr wrap="square" rtlCol="0">
            <a:spAutoFit/>
          </a:bodyPr>
          <a:lstStyle/>
          <a:p>
            <a:r>
              <a:rPr lang="en-US" altLang="ko-KR" b="1" dirty="0"/>
              <a:t> CO observed at surface in 2019 over AMY </a:t>
            </a:r>
            <a:endParaRPr lang="ko-KR" altLang="en-US" b="1" dirty="0"/>
          </a:p>
        </p:txBody>
      </p:sp>
    </p:spTree>
    <p:extLst>
      <p:ext uri="{BB962C8B-B14F-4D97-AF65-F5344CB8AC3E}">
        <p14:creationId xmlns:p14="http://schemas.microsoft.com/office/powerpoint/2010/main" val="175264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22"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0" name="TextBox 9">
            <a:extLst>
              <a:ext uri="{FF2B5EF4-FFF2-40B4-BE49-F238E27FC236}">
                <a16:creationId xmlns:a16="http://schemas.microsoft.com/office/drawing/2014/main" id="{AEFF2E81-0061-48A1-BC6F-C146FE9E6873}"/>
              </a:ext>
            </a:extLst>
          </p:cNvPr>
          <p:cNvSpPr txBox="1"/>
          <p:nvPr/>
        </p:nvSpPr>
        <p:spPr>
          <a:xfrm>
            <a:off x="737882" y="639298"/>
            <a:ext cx="9109504" cy="338554"/>
          </a:xfrm>
          <a:prstGeom prst="rect">
            <a:avLst/>
          </a:prstGeom>
          <a:noFill/>
        </p:spPr>
        <p:txBody>
          <a:bodyPr wrap="square" rtlCol="0">
            <a:spAutoFit/>
          </a:bodyPr>
          <a:lstStyle/>
          <a:p>
            <a:r>
              <a:rPr lang="en-US" altLang="ko-KR" sz="1600" b="1" dirty="0">
                <a:solidFill>
                  <a:srgbClr val="00B050"/>
                </a:solidFill>
                <a:latin typeface="Comic Sans MS" panose="030F0702030302020204" pitchFamily="66" charset="0"/>
              </a:rPr>
              <a:t>Vertical Distributions of Aerosol Scattering &amp; CO for all flights over AMY (2019yr) </a:t>
            </a:r>
            <a:endParaRPr lang="ko-KR" altLang="en-US" sz="1600" b="1" dirty="0">
              <a:solidFill>
                <a:srgbClr val="00B050"/>
              </a:solidFill>
              <a:latin typeface="Comic Sans MS" panose="030F0702030302020204" pitchFamily="66" charset="0"/>
            </a:endParaRPr>
          </a:p>
        </p:txBody>
      </p:sp>
      <p:sp>
        <p:nvSpPr>
          <p:cNvPr id="19" name="직사각형 18">
            <a:extLst>
              <a:ext uri="{FF2B5EF4-FFF2-40B4-BE49-F238E27FC236}">
                <a16:creationId xmlns:a16="http://schemas.microsoft.com/office/drawing/2014/main" id="{83E41D9F-E937-4CFF-8BC7-1D5A98CA7F2E}"/>
              </a:ext>
            </a:extLst>
          </p:cNvPr>
          <p:cNvSpPr/>
          <p:nvPr/>
        </p:nvSpPr>
        <p:spPr>
          <a:xfrm>
            <a:off x="281731" y="5517232"/>
            <a:ext cx="9482237" cy="1015663"/>
          </a:xfrm>
          <a:prstGeom prst="rect">
            <a:avLst/>
          </a:prstGeom>
          <a:solidFill>
            <a:schemeClr val="bg1">
              <a:lumMod val="95000"/>
            </a:schemeClr>
          </a:solidFill>
        </p:spPr>
        <p:txBody>
          <a:bodyPr wrap="square">
            <a:spAutoFit/>
          </a:bodyPr>
          <a:lstStyle/>
          <a:p>
            <a:pPr marL="285750" indent="-285750">
              <a:lnSpc>
                <a:spcPts val="2400"/>
              </a:lnSpc>
              <a:buFont typeface="Arial" panose="020B0604020202020204" pitchFamily="34" charset="0"/>
              <a:buChar char="•"/>
            </a:pPr>
            <a:r>
              <a:rPr lang="en-US" altLang="ko-KR" sz="1600" b="1" dirty="0">
                <a:solidFill>
                  <a:srgbClr val="0070C0"/>
                </a:solidFill>
                <a:latin typeface="Arial" panose="020B0604020202020204" pitchFamily="34" charset="0"/>
                <a:cs typeface="Arial" panose="020B0604020202020204" pitchFamily="34" charset="0"/>
              </a:rPr>
              <a:t>Aerosol Scattering Coefficient &amp; CO </a:t>
            </a:r>
            <a:r>
              <a:rPr lang="en-US" altLang="ko-KR" sz="1600" dirty="0">
                <a:solidFill>
                  <a:schemeClr val="tx1">
                    <a:lumMod val="75000"/>
                    <a:lumOff val="25000"/>
                  </a:schemeClr>
                </a:solidFill>
                <a:latin typeface="Arial" panose="020B0604020202020204" pitchFamily="34" charset="0"/>
                <a:cs typeface="Arial" panose="020B0604020202020204" pitchFamily="34" charset="0"/>
              </a:rPr>
              <a:t>: The combustion sources emit particulate matter (PM) and CO together, </a:t>
            </a:r>
            <a:r>
              <a:rPr lang="en-US" altLang="ko-KR" sz="1600" dirty="0">
                <a:latin typeface="Arial" pitchFamily="34" charset="0"/>
                <a:cs typeface="Arial" pitchFamily="34" charset="0"/>
              </a:rPr>
              <a:t>Concurrent high plumes of CO and PM can be influenced by common anthropogenic combustion sources, especially in November</a:t>
            </a:r>
            <a:r>
              <a:rPr lang="en-US" altLang="ko-KR" sz="1600" dirty="0">
                <a:solidFill>
                  <a:schemeClr val="tx1">
                    <a:lumMod val="65000"/>
                    <a:lumOff val="35000"/>
                  </a:schemeClr>
                </a:solidFill>
                <a:latin typeface="Arial" panose="020B0604020202020204" pitchFamily="34" charset="0"/>
                <a:cs typeface="Arial" panose="020B0604020202020204" pitchFamily="34" charset="0"/>
              </a:rPr>
              <a:t>.</a:t>
            </a:r>
            <a:endParaRPr lang="ko-KR" altLang="en-US" sz="1600" dirty="0">
              <a:latin typeface="Arial" pitchFamily="34" charset="0"/>
              <a:cs typeface="Arial" pitchFamily="34" charset="0"/>
            </a:endParaRPr>
          </a:p>
        </p:txBody>
      </p:sp>
      <p:sp>
        <p:nvSpPr>
          <p:cNvPr id="21" name="제목 3"/>
          <p:cNvSpPr>
            <a:spLocks noGrp="1"/>
          </p:cNvSpPr>
          <p:nvPr>
            <p:ph type="title"/>
          </p:nvPr>
        </p:nvSpPr>
        <p:spPr>
          <a:xfrm>
            <a:off x="530190" y="101600"/>
            <a:ext cx="8669124" cy="490538"/>
          </a:xfrm>
        </p:spPr>
        <p:txBody>
          <a:bodyPr>
            <a:normAutofit fontScale="90000"/>
          </a:bodyPr>
          <a:lstStyle/>
          <a:p>
            <a:r>
              <a:rPr lang="en-US" altLang="ko-KR" sz="2400" dirty="0">
                <a:solidFill>
                  <a:schemeClr val="tx2">
                    <a:lumMod val="75000"/>
                  </a:schemeClr>
                </a:solidFill>
              </a:rPr>
              <a:t>In-situ Vertical Profiles of air pollutions at AMY GAW station</a:t>
            </a:r>
            <a:endParaRPr lang="ko-KR" altLang="en-US" sz="2400" dirty="0">
              <a:solidFill>
                <a:schemeClr val="tx2">
                  <a:lumMod val="75000"/>
                </a:schemeClr>
              </a:solidFill>
            </a:endParaRPr>
          </a:p>
        </p:txBody>
      </p:sp>
      <p:pic>
        <p:nvPicPr>
          <p:cNvPr id="13" name="Picture 0"/>
          <p:cNvPicPr>
            <a:picLocks noChangeAspect="1"/>
          </p:cNvPicPr>
          <p:nvPr/>
        </p:nvPicPr>
        <p:blipFill>
          <a:blip r:embed="rId2"/>
          <a:srcRect l="5552" t="3532" r="5475" b="2782"/>
          <a:stretch>
            <a:fillRect/>
          </a:stretch>
        </p:blipFill>
        <p:spPr>
          <a:xfrm>
            <a:off x="4838316" y="1345382"/>
            <a:ext cx="4430286" cy="3492971"/>
          </a:xfrm>
          <a:prstGeom prst="rect">
            <a:avLst/>
          </a:prstGeom>
          <a:noFill/>
          <a:ln>
            <a:noFill/>
          </a:ln>
          <a:effectLst/>
        </p:spPr>
      </p:pic>
      <p:pic>
        <p:nvPicPr>
          <p:cNvPr id="17" name="Picture 2"/>
          <p:cNvPicPr>
            <a:picLocks noChangeAspect="1"/>
          </p:cNvPicPr>
          <p:nvPr/>
        </p:nvPicPr>
        <p:blipFill>
          <a:blip r:embed="rId3"/>
          <a:srcRect l="4032" r="17996" b="2358"/>
          <a:stretch>
            <a:fillRect/>
          </a:stretch>
        </p:blipFill>
        <p:spPr>
          <a:xfrm>
            <a:off x="530190" y="1345382"/>
            <a:ext cx="4144965" cy="3456384"/>
          </a:xfrm>
          <a:prstGeom prst="rect">
            <a:avLst/>
          </a:prstGeom>
          <a:noFill/>
          <a:ln>
            <a:noFill/>
          </a:ln>
          <a:effectLst/>
        </p:spPr>
      </p:pic>
      <p:sp>
        <p:nvSpPr>
          <p:cNvPr id="2" name="직사각형 1"/>
          <p:cNvSpPr/>
          <p:nvPr/>
        </p:nvSpPr>
        <p:spPr>
          <a:xfrm>
            <a:off x="3946530" y="1705422"/>
            <a:ext cx="288032" cy="295232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 name="직선 연결선 3"/>
          <p:cNvCxnSpPr/>
          <p:nvPr/>
        </p:nvCxnSpPr>
        <p:spPr>
          <a:xfrm>
            <a:off x="987762" y="4317962"/>
            <a:ext cx="2880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직사각형 11"/>
          <p:cNvSpPr/>
          <p:nvPr/>
        </p:nvSpPr>
        <p:spPr>
          <a:xfrm>
            <a:off x="8438716" y="1748552"/>
            <a:ext cx="288032" cy="295232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a:extLst>
              <a:ext uri="{FF2B5EF4-FFF2-40B4-BE49-F238E27FC236}">
                <a16:creationId xmlns:a16="http://schemas.microsoft.com/office/drawing/2014/main" id="{50CB6874-7D3C-71B0-1CFE-0DDC3524CC90}"/>
              </a:ext>
            </a:extLst>
          </p:cNvPr>
          <p:cNvSpPr txBox="1"/>
          <p:nvPr/>
        </p:nvSpPr>
        <p:spPr>
          <a:xfrm>
            <a:off x="865180" y="4787860"/>
            <a:ext cx="3679843" cy="369332"/>
          </a:xfrm>
          <a:prstGeom prst="rect">
            <a:avLst/>
          </a:prstGeom>
          <a:noFill/>
        </p:spPr>
        <p:txBody>
          <a:bodyPr wrap="square" rtlCol="0">
            <a:spAutoFit/>
          </a:bodyPr>
          <a:lstStyle/>
          <a:p>
            <a:r>
              <a:rPr lang="en-US" altLang="ko-KR" dirty="0">
                <a:solidFill>
                  <a:srgbClr val="CC00FF"/>
                </a:solidFill>
                <a:latin typeface="Arial" panose="020B0604020202020204" pitchFamily="34" charset="0"/>
                <a:cs typeface="Arial" panose="020B0604020202020204" pitchFamily="34" charset="0"/>
              </a:rPr>
              <a:t>Vertical structure of CO at AMY</a:t>
            </a:r>
            <a:endParaRPr lang="ko-KR" altLang="en-US" dirty="0">
              <a:solidFill>
                <a:srgbClr val="CC00FF"/>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2DB17C4-8332-1334-7BB7-326E63EE2D13}"/>
              </a:ext>
            </a:extLst>
          </p:cNvPr>
          <p:cNvSpPr txBox="1"/>
          <p:nvPr/>
        </p:nvSpPr>
        <p:spPr>
          <a:xfrm>
            <a:off x="5213537" y="4787860"/>
            <a:ext cx="4225776" cy="369332"/>
          </a:xfrm>
          <a:prstGeom prst="rect">
            <a:avLst/>
          </a:prstGeom>
          <a:noFill/>
        </p:spPr>
        <p:txBody>
          <a:bodyPr wrap="square" rtlCol="0">
            <a:spAutoFit/>
          </a:bodyPr>
          <a:lstStyle/>
          <a:p>
            <a:r>
              <a:rPr lang="en-US" altLang="ko-KR" dirty="0">
                <a:solidFill>
                  <a:srgbClr val="CC00FF"/>
                </a:solidFill>
                <a:latin typeface="Arial" panose="020B0604020202020204" pitchFamily="34" charset="0"/>
                <a:cs typeface="Arial" panose="020B0604020202020204" pitchFamily="34" charset="0"/>
              </a:rPr>
              <a:t>Vertical structure of aerosol at AMY</a:t>
            </a:r>
            <a:endParaRPr lang="ko-KR" altLang="en-US" dirty="0">
              <a:solidFill>
                <a:srgbClr val="CC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8816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5" name="TextBox 5">
            <a:extLst>
              <a:ext uri="{FF2B5EF4-FFF2-40B4-BE49-F238E27FC236}">
                <a16:creationId xmlns:a16="http://schemas.microsoft.com/office/drawing/2014/main" id="{D3C9EFD8-C0EE-42D9-A101-57F076DFAF35}"/>
              </a:ext>
            </a:extLst>
          </p:cNvPr>
          <p:cNvSpPr txBox="1">
            <a:spLocks noChangeArrowheads="1"/>
          </p:cNvSpPr>
          <p:nvPr/>
        </p:nvSpPr>
        <p:spPr bwMode="auto">
          <a:xfrm>
            <a:off x="882" y="649149"/>
            <a:ext cx="100849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latinLnBrk="1">
              <a:spcBef>
                <a:spcPct val="20000"/>
              </a:spcBef>
              <a:buClr>
                <a:srgbClr val="FE8C2E"/>
              </a:buClr>
              <a:buSzPct val="85000"/>
              <a:buFont typeface="Wingdings" panose="05000000000000000000" pitchFamily="2" charset="2"/>
              <a:buChar char="¢"/>
              <a:defRPr sz="3200">
                <a:solidFill>
                  <a:schemeClr val="tx1"/>
                </a:solidFill>
                <a:latin typeface="Tahoma" panose="020B0604030504040204" pitchFamily="34" charset="0"/>
              </a:defRPr>
            </a:lvl1pPr>
            <a:lvl2pPr marL="742950" indent="-285750" latinLnBrk="1">
              <a:spcBef>
                <a:spcPct val="20000"/>
              </a:spcBef>
              <a:buClr>
                <a:srgbClr val="4CD416"/>
              </a:buClr>
              <a:buSzPct val="85000"/>
              <a:buFont typeface="Wingdings" panose="05000000000000000000" pitchFamily="2" charset="2"/>
              <a:buChar char="¤"/>
              <a:defRPr sz="2800">
                <a:solidFill>
                  <a:schemeClr val="tx1"/>
                </a:solidFill>
                <a:latin typeface="Tahoma" panose="020B0604030504040204" pitchFamily="34" charset="0"/>
              </a:defRPr>
            </a:lvl2pPr>
            <a:lvl3pPr marL="1143000" indent="-228600" latinLnBrk="1">
              <a:spcBef>
                <a:spcPct val="20000"/>
              </a:spcBef>
              <a:buClr>
                <a:srgbClr val="33BDFB"/>
              </a:buClr>
              <a:buSzPct val="85000"/>
              <a:buFont typeface="Wingdings" panose="05000000000000000000" pitchFamily="2" charset="2"/>
              <a:buChar char="¤"/>
              <a:defRPr sz="2400">
                <a:solidFill>
                  <a:schemeClr val="tx1"/>
                </a:solidFill>
                <a:latin typeface="Tahoma" panose="020B0604030504040204" pitchFamily="34" charset="0"/>
              </a:defRPr>
            </a:lvl3pPr>
            <a:lvl4pPr marL="1600200" indent="-228600" latinLnBrk="1">
              <a:spcBef>
                <a:spcPct val="20000"/>
              </a:spcBef>
              <a:buClr>
                <a:schemeClr val="accent2"/>
              </a:buClr>
              <a:buSzPct val="85000"/>
              <a:buFont typeface="Wingdings" panose="05000000000000000000" pitchFamily="2" charset="2"/>
              <a:buChar char="¤"/>
              <a:defRPr sz="2000">
                <a:solidFill>
                  <a:schemeClr val="tx1"/>
                </a:solidFill>
                <a:latin typeface="Tahoma" panose="020B0604030504040204" pitchFamily="34" charset="0"/>
              </a:defRPr>
            </a:lvl4pPr>
            <a:lvl5pPr marL="2057400" indent="-228600" latinLnBrk="1">
              <a:spcBef>
                <a:spcPct val="20000"/>
              </a:spcBef>
              <a:buClr>
                <a:srgbClr val="C489FF"/>
              </a:buClr>
              <a:buSzPct val="85000"/>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rgbClr val="C489FF"/>
              </a:buClr>
              <a:buSzPct val="85000"/>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rgbClr val="C489FF"/>
              </a:buClr>
              <a:buSzPct val="85000"/>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rgbClr val="C489FF"/>
              </a:buClr>
              <a:buSzPct val="85000"/>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rgbClr val="C489FF"/>
              </a:buClr>
              <a:buSzPct val="85000"/>
              <a:buFont typeface="Wingdings" panose="05000000000000000000" pitchFamily="2" charset="2"/>
              <a:buChar char="¤"/>
              <a:defRPr sz="2000">
                <a:solidFill>
                  <a:schemeClr val="tx1"/>
                </a:solidFill>
                <a:latin typeface="Tahoma" panose="020B0604030504040204" pitchFamily="34" charset="0"/>
              </a:defRPr>
            </a:lvl9pPr>
          </a:lstStyle>
          <a:p>
            <a:pPr eaLnBrk="1" latinLnBrk="0" hangingPunct="1">
              <a:spcBef>
                <a:spcPct val="0"/>
              </a:spcBef>
              <a:buClrTx/>
              <a:buSzTx/>
              <a:buFontTx/>
              <a:buNone/>
            </a:pPr>
            <a:r>
              <a:rPr lang="en-US" altLang="ko-KR" sz="1800" b="1" dirty="0">
                <a:solidFill>
                  <a:srgbClr val="00B050"/>
                </a:solidFill>
                <a:latin typeface="Century Gothic" panose="020B0502020202020204" pitchFamily="34" charset="0"/>
                <a:ea typeface="맑은 고딕" panose="020B0503020000020004" pitchFamily="50" charset="-127"/>
              </a:rPr>
              <a:t>Convective lifting, long-range transport of CO and aerosol in  low troposphere</a:t>
            </a:r>
            <a:endParaRPr lang="ko-KR" altLang="en-US" sz="1800" b="1" dirty="0">
              <a:solidFill>
                <a:srgbClr val="00B050"/>
              </a:solidFill>
              <a:latin typeface="Century Gothic" panose="020B0502020202020204" pitchFamily="34" charset="0"/>
              <a:ea typeface="맑은 고딕" panose="020B0503020000020004" pitchFamily="50" charset="-127"/>
            </a:endParaRPr>
          </a:p>
        </p:txBody>
      </p:sp>
      <p:pic>
        <p:nvPicPr>
          <p:cNvPr id="7" name="그림 6">
            <a:extLst>
              <a:ext uri="{FF2B5EF4-FFF2-40B4-BE49-F238E27FC236}">
                <a16:creationId xmlns:a16="http://schemas.microsoft.com/office/drawing/2014/main" id="{327C0B57-79AD-497E-9D94-E7AF640FE298}"/>
              </a:ext>
            </a:extLst>
          </p:cNvPr>
          <p:cNvPicPr/>
          <p:nvPr/>
        </p:nvPicPr>
        <p:blipFill rotWithShape="1">
          <a:blip r:embed="rId3" cstate="print">
            <a:extLst>
              <a:ext uri="{28A0092B-C50C-407E-A947-70E740481C1C}">
                <a14:useLocalDpi xmlns:a14="http://schemas.microsoft.com/office/drawing/2010/main" val="0"/>
              </a:ext>
            </a:extLst>
          </a:blip>
          <a:srcRect l="5910" r="4096" b="1464"/>
          <a:stretch/>
        </p:blipFill>
        <p:spPr bwMode="auto">
          <a:xfrm>
            <a:off x="758775" y="1389857"/>
            <a:ext cx="3164352" cy="3464914"/>
          </a:xfrm>
          <a:prstGeom prst="rect">
            <a:avLst/>
          </a:prstGeom>
          <a:noFill/>
          <a:ln>
            <a:noFill/>
          </a:ln>
          <a:extLst>
            <a:ext uri="{53640926-AAD7-44D8-BBD7-CCE9431645EC}">
              <a14:shadowObscured xmlns:a14="http://schemas.microsoft.com/office/drawing/2010/main"/>
            </a:ext>
          </a:extLst>
        </p:spPr>
      </p:pic>
      <p:pic>
        <p:nvPicPr>
          <p:cNvPr id="13" name="Picture 2" descr="G:\기타\Omega\TROPOMI_XCO_Final_15_16NOV.png">
            <a:extLst>
              <a:ext uri="{FF2B5EF4-FFF2-40B4-BE49-F238E27FC236}">
                <a16:creationId xmlns:a16="http://schemas.microsoft.com/office/drawing/2014/main" id="{9375C8B0-A59C-4A0D-97A4-E6183AB58A3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96" t="2061" r="6610" b="2061"/>
          <a:stretch/>
        </p:blipFill>
        <p:spPr bwMode="auto">
          <a:xfrm>
            <a:off x="4706415" y="1407475"/>
            <a:ext cx="4268622" cy="24672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User\Desktop\MODIS_AOD_final.png">
            <a:extLst>
              <a:ext uri="{FF2B5EF4-FFF2-40B4-BE49-F238E27FC236}">
                <a16:creationId xmlns:a16="http://schemas.microsoft.com/office/drawing/2014/main" id="{6429E874-FF89-4525-836C-14D6871EFF1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18" r="6732"/>
          <a:stretch/>
        </p:blipFill>
        <p:spPr bwMode="auto">
          <a:xfrm>
            <a:off x="4743674" y="3777469"/>
            <a:ext cx="4304539" cy="26919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848087D-1EBF-4C7A-90D6-E1636F475D7B}"/>
              </a:ext>
            </a:extLst>
          </p:cNvPr>
          <p:cNvSpPr txBox="1"/>
          <p:nvPr/>
        </p:nvSpPr>
        <p:spPr>
          <a:xfrm>
            <a:off x="5101959" y="3371189"/>
            <a:ext cx="3174581" cy="276999"/>
          </a:xfrm>
          <a:prstGeom prst="rect">
            <a:avLst/>
          </a:prstGeom>
          <a:solidFill>
            <a:schemeClr val="bg1">
              <a:lumMod val="95000"/>
            </a:schemeClr>
          </a:solidFill>
        </p:spPr>
        <p:txBody>
          <a:bodyPr wrap="square" rtlCol="0">
            <a:spAutoFit/>
          </a:bodyPr>
          <a:lstStyle/>
          <a:p>
            <a:r>
              <a:rPr lang="en-US" altLang="ko-KR" sz="1200" b="1" dirty="0">
                <a:solidFill>
                  <a:srgbClr val="CC00FF"/>
                </a:solidFill>
              </a:rPr>
              <a:t>3-days back trajectory arrived at 2 km</a:t>
            </a:r>
            <a:endParaRPr lang="ko-KR" altLang="en-US" sz="1200" b="1" dirty="0">
              <a:solidFill>
                <a:srgbClr val="CC00FF"/>
              </a:solidFill>
            </a:endParaRPr>
          </a:p>
        </p:txBody>
      </p:sp>
      <p:sp>
        <p:nvSpPr>
          <p:cNvPr id="18" name="TextBox 17">
            <a:extLst>
              <a:ext uri="{FF2B5EF4-FFF2-40B4-BE49-F238E27FC236}">
                <a16:creationId xmlns:a16="http://schemas.microsoft.com/office/drawing/2014/main" id="{A86F41C0-09CA-45D8-82D1-3B8D6CA63EEB}"/>
              </a:ext>
            </a:extLst>
          </p:cNvPr>
          <p:cNvSpPr txBox="1"/>
          <p:nvPr/>
        </p:nvSpPr>
        <p:spPr>
          <a:xfrm>
            <a:off x="146146" y="6128641"/>
            <a:ext cx="9413946" cy="646331"/>
          </a:xfrm>
          <a:prstGeom prst="rect">
            <a:avLst/>
          </a:prstGeom>
          <a:solidFill>
            <a:schemeClr val="bg1">
              <a:lumMod val="95000"/>
            </a:schemeClr>
          </a:solidFill>
        </p:spPr>
        <p:txBody>
          <a:bodyPr wrap="square">
            <a:spAutoFit/>
          </a:bodyPr>
          <a:lstStyle/>
          <a:p>
            <a:pPr marL="285750" indent="-285750">
              <a:buFont typeface="Arial" pitchFamily="34" charset="0"/>
              <a:buChar char="•"/>
            </a:pPr>
            <a:r>
              <a:rPr lang="en-US" altLang="ko-KR" i="1" dirty="0">
                <a:solidFill>
                  <a:srgbClr val="7030A0"/>
                </a:solidFill>
                <a:latin typeface="Arial" pitchFamily="34" charset="0"/>
                <a:cs typeface="Arial" pitchFamily="34" charset="0"/>
              </a:rPr>
              <a:t>MODIS AOD clearly shows that pollution plum transported  to northern part of Korea from Eastern China via Yellow sea</a:t>
            </a:r>
            <a:endParaRPr lang="ko-KR" altLang="en-US" i="1" dirty="0">
              <a:solidFill>
                <a:srgbClr val="7030A0"/>
              </a:solidFill>
            </a:endParaRPr>
          </a:p>
        </p:txBody>
      </p:sp>
      <p:sp>
        <p:nvSpPr>
          <p:cNvPr id="19" name="직사각형 18"/>
          <p:cNvSpPr/>
          <p:nvPr/>
        </p:nvSpPr>
        <p:spPr>
          <a:xfrm>
            <a:off x="1108573" y="1205191"/>
            <a:ext cx="2600392" cy="369332"/>
          </a:xfrm>
          <a:prstGeom prst="rect">
            <a:avLst/>
          </a:prstGeom>
        </p:spPr>
        <p:txBody>
          <a:bodyPr wrap="none">
            <a:spAutoFit/>
          </a:bodyPr>
          <a:lstStyle/>
          <a:p>
            <a:pPr eaLnBrk="1" hangingPunct="1"/>
            <a:r>
              <a:rPr lang="en-US" altLang="ko-KR" b="1" dirty="0">
                <a:solidFill>
                  <a:schemeClr val="tx1">
                    <a:lumMod val="65000"/>
                    <a:lumOff val="35000"/>
                  </a:schemeClr>
                </a:solidFill>
                <a:latin typeface="Century Gothic" panose="020B0502020202020204" pitchFamily="34" charset="0"/>
                <a:ea typeface="맑은 고딕" panose="020B0503020000020004" pitchFamily="50" charset="-127"/>
              </a:rPr>
              <a:t>Flight on</a:t>
            </a:r>
            <a:r>
              <a:rPr lang="ko-KR" altLang="en-US" b="1" dirty="0">
                <a:solidFill>
                  <a:schemeClr val="tx1">
                    <a:lumMod val="65000"/>
                    <a:lumOff val="35000"/>
                  </a:schemeClr>
                </a:solidFill>
                <a:latin typeface="Century Gothic" panose="020B0502020202020204" pitchFamily="34" charset="0"/>
                <a:ea typeface="맑은 고딕" panose="020B0503020000020004" pitchFamily="50" charset="-127"/>
              </a:rPr>
              <a:t> </a:t>
            </a:r>
            <a:r>
              <a:rPr lang="en-US" altLang="ko-KR" b="1" dirty="0">
                <a:solidFill>
                  <a:schemeClr val="tx1">
                    <a:lumMod val="65000"/>
                    <a:lumOff val="35000"/>
                  </a:schemeClr>
                </a:solidFill>
                <a:latin typeface="Century Gothic" panose="020B0502020202020204" pitchFamily="34" charset="0"/>
                <a:ea typeface="맑은 고딕" panose="020B0503020000020004" pitchFamily="50" charset="-127"/>
              </a:rPr>
              <a:t>16</a:t>
            </a:r>
            <a:r>
              <a:rPr lang="ko-KR" altLang="en-US" b="1" dirty="0">
                <a:solidFill>
                  <a:schemeClr val="tx1">
                    <a:lumMod val="65000"/>
                    <a:lumOff val="35000"/>
                  </a:schemeClr>
                </a:solidFill>
                <a:latin typeface="Century Gothic" panose="020B0502020202020204" pitchFamily="34" charset="0"/>
                <a:ea typeface="맑은 고딕" panose="020B0503020000020004" pitchFamily="50" charset="-127"/>
              </a:rPr>
              <a:t> </a:t>
            </a:r>
            <a:r>
              <a:rPr lang="en-US" altLang="ko-KR" b="1" dirty="0">
                <a:solidFill>
                  <a:schemeClr val="tx1">
                    <a:lumMod val="65000"/>
                    <a:lumOff val="35000"/>
                  </a:schemeClr>
                </a:solidFill>
                <a:latin typeface="Century Gothic" panose="020B0502020202020204" pitchFamily="34" charset="0"/>
                <a:ea typeface="맑은 고딕" panose="020B0503020000020004" pitchFamily="50" charset="-127"/>
              </a:rPr>
              <a:t>Nov.</a:t>
            </a:r>
            <a:r>
              <a:rPr lang="ko-KR" altLang="en-US" b="1" dirty="0">
                <a:solidFill>
                  <a:schemeClr val="tx1">
                    <a:lumMod val="65000"/>
                    <a:lumOff val="35000"/>
                  </a:schemeClr>
                </a:solidFill>
                <a:latin typeface="Century Gothic" panose="020B0502020202020204" pitchFamily="34" charset="0"/>
                <a:ea typeface="맑은 고딕" panose="020B0503020000020004" pitchFamily="50" charset="-127"/>
              </a:rPr>
              <a:t> </a:t>
            </a:r>
            <a:r>
              <a:rPr lang="en-US" altLang="ko-KR" b="1" dirty="0">
                <a:solidFill>
                  <a:schemeClr val="tx1">
                    <a:lumMod val="65000"/>
                    <a:lumOff val="35000"/>
                  </a:schemeClr>
                </a:solidFill>
                <a:latin typeface="Century Gothic" panose="020B0502020202020204" pitchFamily="34" charset="0"/>
                <a:ea typeface="맑은 고딕" panose="020B0503020000020004" pitchFamily="50" charset="-127"/>
              </a:rPr>
              <a:t>2019</a:t>
            </a:r>
          </a:p>
        </p:txBody>
      </p:sp>
      <p:sp>
        <p:nvSpPr>
          <p:cNvPr id="20" name="TextBox 19">
            <a:extLst>
              <a:ext uri="{FF2B5EF4-FFF2-40B4-BE49-F238E27FC236}">
                <a16:creationId xmlns:a16="http://schemas.microsoft.com/office/drawing/2014/main" id="{9848087D-1EBF-4C7A-90D6-E1636F475D7B}"/>
              </a:ext>
            </a:extLst>
          </p:cNvPr>
          <p:cNvSpPr txBox="1"/>
          <p:nvPr/>
        </p:nvSpPr>
        <p:spPr>
          <a:xfrm>
            <a:off x="5019789" y="1497797"/>
            <a:ext cx="3164352" cy="230832"/>
          </a:xfrm>
          <a:prstGeom prst="rect">
            <a:avLst/>
          </a:prstGeom>
          <a:solidFill>
            <a:schemeClr val="bg1">
              <a:lumMod val="95000"/>
            </a:schemeClr>
          </a:solidFill>
        </p:spPr>
        <p:txBody>
          <a:bodyPr wrap="square" rtlCol="0">
            <a:spAutoFit/>
          </a:bodyPr>
          <a:lstStyle/>
          <a:p>
            <a:r>
              <a:rPr lang="en-US" altLang="ko-KR" sz="900" b="1" dirty="0">
                <a:latin typeface="Arial" pitchFamily="34" charset="0"/>
                <a:cs typeface="Arial" pitchFamily="34" charset="0"/>
              </a:rPr>
              <a:t>TROPOMI XCO on 15-16 Nov. 2019 (5x7 km)</a:t>
            </a:r>
          </a:p>
        </p:txBody>
      </p:sp>
      <p:sp>
        <p:nvSpPr>
          <p:cNvPr id="21" name="TextBox 20">
            <a:extLst>
              <a:ext uri="{FF2B5EF4-FFF2-40B4-BE49-F238E27FC236}">
                <a16:creationId xmlns:a16="http://schemas.microsoft.com/office/drawing/2014/main" id="{9848087D-1EBF-4C7A-90D6-E1636F475D7B}"/>
              </a:ext>
            </a:extLst>
          </p:cNvPr>
          <p:cNvSpPr txBox="1"/>
          <p:nvPr/>
        </p:nvSpPr>
        <p:spPr>
          <a:xfrm>
            <a:off x="5112188" y="3936663"/>
            <a:ext cx="3164352" cy="230832"/>
          </a:xfrm>
          <a:prstGeom prst="rect">
            <a:avLst/>
          </a:prstGeom>
          <a:solidFill>
            <a:schemeClr val="bg1">
              <a:lumMod val="95000"/>
            </a:schemeClr>
          </a:solidFill>
        </p:spPr>
        <p:txBody>
          <a:bodyPr wrap="square" rtlCol="0">
            <a:spAutoFit/>
          </a:bodyPr>
          <a:lstStyle/>
          <a:p>
            <a:r>
              <a:rPr lang="en-US" altLang="ko-KR" sz="900" b="1" dirty="0">
                <a:latin typeface="Arial" pitchFamily="34" charset="0"/>
                <a:cs typeface="Arial" pitchFamily="34" charset="0"/>
              </a:rPr>
              <a:t>MODIS AOD on 15-16 Nov. 2019 (3 km)</a:t>
            </a:r>
          </a:p>
        </p:txBody>
      </p:sp>
      <p:sp>
        <p:nvSpPr>
          <p:cNvPr id="2" name="직사각형 1"/>
          <p:cNvSpPr/>
          <p:nvPr/>
        </p:nvSpPr>
        <p:spPr>
          <a:xfrm>
            <a:off x="342330" y="4854771"/>
            <a:ext cx="3888432" cy="646331"/>
          </a:xfrm>
          <a:prstGeom prst="rect">
            <a:avLst/>
          </a:prstGeom>
        </p:spPr>
        <p:txBody>
          <a:bodyPr wrap="square">
            <a:spAutoFit/>
          </a:bodyPr>
          <a:lstStyle/>
          <a:p>
            <a:pPr marL="285750" indent="-285750">
              <a:buFont typeface="Arial" pitchFamily="34" charset="0"/>
              <a:buChar char="•"/>
            </a:pPr>
            <a:r>
              <a:rPr lang="en-US" altLang="ko-KR" dirty="0">
                <a:latin typeface="Arial" pitchFamily="34" charset="0"/>
                <a:cs typeface="Arial" pitchFamily="34" charset="0"/>
              </a:rPr>
              <a:t>Emission sources differed below and above the BLH altitude.</a:t>
            </a:r>
          </a:p>
        </p:txBody>
      </p:sp>
      <p:sp>
        <p:nvSpPr>
          <p:cNvPr id="4" name="제목 3">
            <a:extLst>
              <a:ext uri="{FF2B5EF4-FFF2-40B4-BE49-F238E27FC236}">
                <a16:creationId xmlns:a16="http://schemas.microsoft.com/office/drawing/2014/main" id="{C5D6907B-6FE1-EB8E-D428-6A270348D5C7}"/>
              </a:ext>
            </a:extLst>
          </p:cNvPr>
          <p:cNvSpPr>
            <a:spLocks noGrp="1"/>
          </p:cNvSpPr>
          <p:nvPr>
            <p:ph type="title"/>
          </p:nvPr>
        </p:nvSpPr>
        <p:spPr>
          <a:xfrm>
            <a:off x="530190" y="101600"/>
            <a:ext cx="8669124" cy="490538"/>
          </a:xfrm>
        </p:spPr>
        <p:txBody>
          <a:bodyPr>
            <a:normAutofit fontScale="90000"/>
          </a:bodyPr>
          <a:lstStyle/>
          <a:p>
            <a:r>
              <a:rPr lang="en-US" altLang="ko-KR" sz="2400" dirty="0">
                <a:solidFill>
                  <a:schemeClr val="tx2">
                    <a:lumMod val="75000"/>
                  </a:schemeClr>
                </a:solidFill>
              </a:rPr>
              <a:t>In-situ Vertical Profiles of air pollutions at AMY GAW station</a:t>
            </a:r>
            <a:endParaRPr lang="ko-KR" altLang="en-US" sz="2400" dirty="0">
              <a:solidFill>
                <a:schemeClr val="tx2">
                  <a:lumMod val="75000"/>
                </a:schemeClr>
              </a:solidFill>
            </a:endParaRPr>
          </a:p>
        </p:txBody>
      </p:sp>
    </p:spTree>
    <p:extLst>
      <p:ext uri="{BB962C8B-B14F-4D97-AF65-F5344CB8AC3E}">
        <p14:creationId xmlns:p14="http://schemas.microsoft.com/office/powerpoint/2010/main" val="2991155254"/>
      </p:ext>
    </p:extLst>
  </p:cSld>
  <p:clrMapOvr>
    <a:masterClrMapping/>
  </p:clrMapOvr>
</p:sld>
</file>

<file path=ppt/theme/theme1.xml><?xml version="1.0" encoding="utf-8"?>
<a:theme xmlns:a="http://schemas.openxmlformats.org/drawingml/2006/main" name="테마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테마1</Template>
  <TotalTime>25492</TotalTime>
  <Words>1411</Words>
  <Application>Microsoft Office PowerPoint</Application>
  <PresentationFormat>사용자 지정</PresentationFormat>
  <Paragraphs>172</Paragraphs>
  <Slides>14</Slides>
  <Notes>10</Notes>
  <HiddenSlides>0</HiddenSlides>
  <MMClips>0</MMClips>
  <ScaleCrop>false</ScaleCrop>
  <HeadingPairs>
    <vt:vector size="6" baseType="variant">
      <vt:variant>
        <vt:lpstr>사용한 글꼴</vt:lpstr>
      </vt:variant>
      <vt:variant>
        <vt:i4>9</vt:i4>
      </vt:variant>
      <vt:variant>
        <vt:lpstr>테마</vt:lpstr>
      </vt:variant>
      <vt:variant>
        <vt:i4>1</vt:i4>
      </vt:variant>
      <vt:variant>
        <vt:lpstr>슬라이드 제목</vt:lpstr>
      </vt:variant>
      <vt:variant>
        <vt:i4>14</vt:i4>
      </vt:variant>
    </vt:vector>
  </HeadingPairs>
  <TitlesOfParts>
    <vt:vector size="24" baseType="lpstr">
      <vt:lpstr>Apple SD Gothic Neo</vt:lpstr>
      <vt:lpstr>HY울릉도M</vt:lpstr>
      <vt:lpstr>굴림</vt:lpstr>
      <vt:lpstr>맑은 고딕</vt:lpstr>
      <vt:lpstr>휴먼모음T</vt:lpstr>
      <vt:lpstr>Arial</vt:lpstr>
      <vt:lpstr>Century Gothic</vt:lpstr>
      <vt:lpstr>Comic Sans MS</vt:lpstr>
      <vt:lpstr>Wingdings</vt:lpstr>
      <vt:lpstr>테마1</vt:lpstr>
      <vt:lpstr>PowerPoint 프레젠테이션</vt:lpstr>
      <vt:lpstr>PowerPoint 프레젠테이션</vt:lpstr>
      <vt:lpstr>Payloads for King Air 350</vt:lpstr>
      <vt:lpstr>King Air 350 Aircraft Measurement Platform in Korea</vt:lpstr>
      <vt:lpstr>In-situ Vertical Profiles at AMY Surface GAW station</vt:lpstr>
      <vt:lpstr>Surface stations in Korea</vt:lpstr>
      <vt:lpstr>In-situ Surface and Aircraft CO Observation at AMY, a GAW station</vt:lpstr>
      <vt:lpstr>In-situ Vertical Profiles of air pollutions at AMY GAW station</vt:lpstr>
      <vt:lpstr>In-situ Vertical Profiles of air pollutions at AMY GAW station</vt:lpstr>
      <vt:lpstr>In-situ Vertical Profiles of air pollutions at AMY GAW station</vt:lpstr>
      <vt:lpstr>Summary</vt:lpstr>
      <vt:lpstr>Ongoing works: Climatological Seasonal variations</vt:lpstr>
      <vt:lpstr>Ongoing work: Matching Flight with 2022 ACCLIP Campaign</vt:lpstr>
      <vt:lpstr>PowerPoint 프레젠테이션</vt:lpstr>
    </vt:vector>
  </TitlesOfParts>
  <Company>inbee.com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파워포인트배경(푸른색 삼각패턴의 구형)</dc:title>
  <dc:creator>㈜인비닷컴</dc:creator>
  <dc:description>무단 복제 배포시 법적 불이익을 받을 수 있습니다.</dc:description>
  <cp:lastModifiedBy>선란 이</cp:lastModifiedBy>
  <cp:revision>493</cp:revision>
  <dcterms:created xsi:type="dcterms:W3CDTF">2013-12-05T04:50:26Z</dcterms:created>
  <dcterms:modified xsi:type="dcterms:W3CDTF">2022-09-21T04:16:19Z</dcterms:modified>
  <cp:category>본 문서의 저작권은 비즈폼에 있습니다.</cp:category>
</cp:coreProperties>
</file>